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449" r:id="rId2"/>
    <p:sldId id="394" r:id="rId3"/>
    <p:sldId id="282" r:id="rId4"/>
    <p:sldId id="442" r:id="rId5"/>
    <p:sldId id="441" r:id="rId6"/>
    <p:sldId id="281" r:id="rId7"/>
    <p:sldId id="382" r:id="rId8"/>
    <p:sldId id="371" r:id="rId9"/>
    <p:sldId id="283" r:id="rId10"/>
    <p:sldId id="284" r:id="rId11"/>
    <p:sldId id="385" r:id="rId12"/>
    <p:sldId id="367" r:id="rId13"/>
    <p:sldId id="390" r:id="rId14"/>
    <p:sldId id="362" r:id="rId15"/>
    <p:sldId id="363" r:id="rId16"/>
    <p:sldId id="364" r:id="rId17"/>
    <p:sldId id="391" r:id="rId18"/>
    <p:sldId id="357" r:id="rId19"/>
    <p:sldId id="358" r:id="rId20"/>
    <p:sldId id="378" r:id="rId21"/>
    <p:sldId id="396" r:id="rId22"/>
    <p:sldId id="397" r:id="rId23"/>
    <p:sldId id="305" r:id="rId24"/>
    <p:sldId id="308" r:id="rId25"/>
    <p:sldId id="443" r:id="rId26"/>
    <p:sldId id="447" r:id="rId27"/>
    <p:sldId id="448" r:id="rId28"/>
    <p:sldId id="446" r:id="rId29"/>
    <p:sldId id="307" r:id="rId30"/>
    <p:sldId id="309" r:id="rId31"/>
    <p:sldId id="310" r:id="rId32"/>
    <p:sldId id="318" r:id="rId33"/>
    <p:sldId id="392" r:id="rId34"/>
    <p:sldId id="444" r:id="rId35"/>
    <p:sldId id="440" r:id="rId36"/>
    <p:sldId id="445" r:id="rId37"/>
    <p:sldId id="3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2"/>
  </p:normalViewPr>
  <p:slideViewPr>
    <p:cSldViewPr snapToGrid="0">
      <p:cViewPr varScale="1">
        <p:scale>
          <a:sx n="111" d="100"/>
          <a:sy n="11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Nunez" userId="7c3372b8-0aeb-456d-923b-40b00bfef9a2" providerId="ADAL" clId="{9E4F7907-9B84-4E15-8B37-86C919E65A37}"/>
    <pc:docChg chg="undo redo custSel addSld delSld modSld">
      <pc:chgData name="Cesar Nunez" userId="7c3372b8-0aeb-456d-923b-40b00bfef9a2" providerId="ADAL" clId="{9E4F7907-9B84-4E15-8B37-86C919E65A37}" dt="2024-08-20T01:52:20.270" v="478" actId="20577"/>
      <pc:docMkLst>
        <pc:docMk/>
      </pc:docMkLst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893375445" sldId="276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982559763" sldId="278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525669889" sldId="279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86100665" sldId="280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057686623" sldId="281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98433404" sldId="282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647606032" sldId="283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867456828" sldId="284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3421226400" sldId="286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606865997" sldId="288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340723206" sldId="289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081215745" sldId="290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323493584" sldId="291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901341881" sldId="292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569658412" sldId="293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3394267241" sldId="299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3742358418" sldId="301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374245737" sldId="304"/>
        </pc:sldMkLst>
      </pc:sldChg>
      <pc:sldChg chg="addSp delSp modSp mod delAnim modAnim">
        <pc:chgData name="Cesar Nunez" userId="7c3372b8-0aeb-456d-923b-40b00bfef9a2" providerId="ADAL" clId="{9E4F7907-9B84-4E15-8B37-86C919E65A37}" dt="2024-08-20T01:41:16.541" v="359"/>
        <pc:sldMkLst>
          <pc:docMk/>
          <pc:sldMk cId="272303400" sldId="308"/>
        </pc:sldMkLst>
      </pc:sldChg>
      <pc:sldChg chg="addSp delSp modSp mod addAnim delAnim modAnim">
        <pc:chgData name="Cesar Nunez" userId="7c3372b8-0aeb-456d-923b-40b00bfef9a2" providerId="ADAL" clId="{9E4F7907-9B84-4E15-8B37-86C919E65A37}" dt="2024-08-20T01:45:24.446" v="464"/>
        <pc:sldMkLst>
          <pc:docMk/>
          <pc:sldMk cId="315592043" sldId="309"/>
        </pc:sldMkLst>
      </pc:sldChg>
      <pc:sldChg chg="modSp">
        <pc:chgData name="Cesar Nunez" userId="7c3372b8-0aeb-456d-923b-40b00bfef9a2" providerId="ADAL" clId="{9E4F7907-9B84-4E15-8B37-86C919E65A37}" dt="2024-08-20T01:52:20.270" v="478" actId="20577"/>
        <pc:sldMkLst>
          <pc:docMk/>
          <pc:sldMk cId="1349263701" sldId="318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889571009" sldId="325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4271007694" sldId="331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798121271" sldId="368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2346983018" sldId="369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183314850" sldId="370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060941336" sldId="371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416380158" sldId="382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396820763" sldId="383"/>
        </pc:sldMkLst>
      </pc:sldChg>
      <pc:sldChg chg="modSp add mod">
        <pc:chgData name="Cesar Nunez" userId="7c3372b8-0aeb-456d-923b-40b00bfef9a2" providerId="ADAL" clId="{9E4F7907-9B84-4E15-8B37-86C919E65A37}" dt="2024-08-13T13:11:57.243" v="24" actId="20577"/>
        <pc:sldMkLst>
          <pc:docMk/>
          <pc:sldMk cId="635143995" sldId="392"/>
        </pc:sldMkLst>
      </pc:sldChg>
      <pc:sldChg chg="del">
        <pc:chgData name="Cesar Nunez" userId="7c3372b8-0aeb-456d-923b-40b00bfef9a2" providerId="ADAL" clId="{9E4F7907-9B84-4E15-8B37-86C919E65A37}" dt="2024-08-12T14:20:04.010" v="1" actId="47"/>
        <pc:sldMkLst>
          <pc:docMk/>
          <pc:sldMk cId="1804810597" sldId="392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5772286" sldId="394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4086786699" sldId="395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598425809" sldId="398"/>
        </pc:sldMkLst>
      </pc:sldChg>
      <pc:sldChg chg="modSp add mod">
        <pc:chgData name="Cesar Nunez" userId="7c3372b8-0aeb-456d-923b-40b00bfef9a2" providerId="ADAL" clId="{9E4F7907-9B84-4E15-8B37-86C919E65A37}" dt="2024-08-19T00:36:53.248" v="25" actId="20577"/>
        <pc:sldMkLst>
          <pc:docMk/>
          <pc:sldMk cId="1194834276" sldId="398"/>
        </pc:sldMkLst>
      </pc:sldChg>
      <pc:sldChg chg="del">
        <pc:chgData name="Cesar Nunez" userId="7c3372b8-0aeb-456d-923b-40b00bfef9a2" providerId="ADAL" clId="{9E4F7907-9B84-4E15-8B37-86C919E65A37}" dt="2024-08-12T14:20:08.016" v="2" actId="47"/>
        <pc:sldMkLst>
          <pc:docMk/>
          <pc:sldMk cId="2592520437" sldId="399"/>
        </pc:sldMkLst>
      </pc:sldChg>
      <pc:sldChg chg="del">
        <pc:chgData name="Cesar Nunez" userId="7c3372b8-0aeb-456d-923b-40b00bfef9a2" providerId="ADAL" clId="{9E4F7907-9B84-4E15-8B37-86C919E65A37}" dt="2024-08-12T14:20:04.003" v="0" actId="47"/>
        <pc:sldMkLst>
          <pc:docMk/>
          <pc:sldMk cId="1952039723" sldId="400"/>
        </pc:sldMkLst>
      </pc:sldChg>
      <pc:sldChg chg="add">
        <pc:chgData name="Cesar Nunez" userId="7c3372b8-0aeb-456d-923b-40b00bfef9a2" providerId="ADAL" clId="{9E4F7907-9B84-4E15-8B37-86C919E65A37}" dt="2024-08-13T13:11:21.398" v="3"/>
        <pc:sldMkLst>
          <pc:docMk/>
          <pc:sldMk cId="2475916115" sldId="440"/>
        </pc:sldMkLst>
      </pc:sldChg>
      <pc:sldChg chg="addSp modSp mod modAnim">
        <pc:chgData name="Cesar Nunez" userId="7c3372b8-0aeb-456d-923b-40b00bfef9a2" providerId="ADAL" clId="{9E4F7907-9B84-4E15-8B37-86C919E65A37}" dt="2024-08-20T01:20:58.078" v="41"/>
        <pc:sldMkLst>
          <pc:docMk/>
          <pc:sldMk cId="1508977011" sldId="442"/>
        </pc:sldMkLst>
      </pc:sldChg>
      <pc:sldChg chg="addSp delSp modSp mod delAnim modAnim">
        <pc:chgData name="Cesar Nunez" userId="7c3372b8-0aeb-456d-923b-40b00bfef9a2" providerId="ADAL" clId="{9E4F7907-9B84-4E15-8B37-86C919E65A37}" dt="2024-08-20T01:35:02.292" v="201" actId="207"/>
        <pc:sldMkLst>
          <pc:docMk/>
          <pc:sldMk cId="3561358141" sldId="443"/>
        </pc:sldMkLst>
      </pc:sldChg>
      <pc:sldChg chg="modSp mod">
        <pc:chgData name="Cesar Nunez" userId="7c3372b8-0aeb-456d-923b-40b00bfef9a2" providerId="ADAL" clId="{9E4F7907-9B84-4E15-8B37-86C919E65A37}" dt="2024-08-20T01:47:05.502" v="469" actId="1076"/>
        <pc:sldMkLst>
          <pc:docMk/>
          <pc:sldMk cId="1235833756" sldId="444"/>
        </pc:sldMkLst>
      </pc:sldChg>
      <pc:sldChg chg="add mod modShow">
        <pc:chgData name="Cesar Nunez" userId="7c3372b8-0aeb-456d-923b-40b00bfef9a2" providerId="ADAL" clId="{9E4F7907-9B84-4E15-8B37-86C919E65A37}" dt="2024-08-20T01:42:59.149" v="383" actId="729"/>
        <pc:sldMkLst>
          <pc:docMk/>
          <pc:sldMk cId="3424153264" sldId="446"/>
        </pc:sldMkLst>
      </pc:sldChg>
      <pc:sldChg chg="addSp delSp modSp add mod delAnim modAnim">
        <pc:chgData name="Cesar Nunez" userId="7c3372b8-0aeb-456d-923b-40b00bfef9a2" providerId="ADAL" clId="{9E4F7907-9B84-4E15-8B37-86C919E65A37}" dt="2024-08-20T01:51:04.613" v="472" actId="20577"/>
        <pc:sldMkLst>
          <pc:docMk/>
          <pc:sldMk cId="759383468" sldId="447"/>
        </pc:sldMkLst>
      </pc:sldChg>
      <pc:sldChg chg="add del">
        <pc:chgData name="Cesar Nunez" userId="7c3372b8-0aeb-456d-923b-40b00bfef9a2" providerId="ADAL" clId="{9E4F7907-9B84-4E15-8B37-86C919E65A37}" dt="2024-08-20T01:34:42.724" v="198"/>
        <pc:sldMkLst>
          <pc:docMk/>
          <pc:sldMk cId="243787683" sldId="448"/>
        </pc:sldMkLst>
      </pc:sldChg>
      <pc:sldChg chg="addSp delSp modSp add mod delAnim modAnim">
        <pc:chgData name="Cesar Nunez" userId="7c3372b8-0aeb-456d-923b-40b00bfef9a2" providerId="ADAL" clId="{9E4F7907-9B84-4E15-8B37-86C919E65A37}" dt="2024-08-20T01:51:44.687" v="477" actId="20577"/>
        <pc:sldMkLst>
          <pc:docMk/>
          <pc:sldMk cId="2084374995" sldId="448"/>
        </pc:sldMkLst>
      </pc:sldChg>
    </pc:docChg>
  </pc:docChgLst>
  <pc:docChgLst>
    <pc:chgData name="Patricio Haberle" userId="00ddf78e-9b96-43ed-9a9a-ca430b7c96f3" providerId="ADAL" clId="{CEAAB3EA-F8E6-F049-9F6C-BC5F5800244C}"/>
    <pc:docChg chg="undo custSel addSld delSld modSld sldOrd">
      <pc:chgData name="Patricio Haberle" userId="00ddf78e-9b96-43ed-9a9a-ca430b7c96f3" providerId="ADAL" clId="{CEAAB3EA-F8E6-F049-9F6C-BC5F5800244C}" dt="2024-08-19T03:25:00.602" v="2792" actId="1076"/>
      <pc:docMkLst>
        <pc:docMk/>
      </pc:docMkLst>
      <pc:sldChg chg="modSp add mod">
        <pc:chgData name="Patricio Haberle" userId="00ddf78e-9b96-43ed-9a9a-ca430b7c96f3" providerId="ADAL" clId="{CEAAB3EA-F8E6-F049-9F6C-BC5F5800244C}" dt="2024-08-16T22:49:52.564" v="2" actId="20577"/>
        <pc:sldMkLst>
          <pc:docMk/>
          <pc:sldMk cId="1893375445" sldId="276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1057686623" sldId="281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298433404" sldId="282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647606032" sldId="283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867456828" sldId="284"/>
        </pc:sldMkLst>
      </pc:sldChg>
      <pc:sldChg chg="mod modShow">
        <pc:chgData name="Patricio Haberle" userId="00ddf78e-9b96-43ed-9a9a-ca430b7c96f3" providerId="ADAL" clId="{CEAAB3EA-F8E6-F049-9F6C-BC5F5800244C}" dt="2024-08-19T02:16:35.659" v="1179" actId="729"/>
        <pc:sldMkLst>
          <pc:docMk/>
          <pc:sldMk cId="44097945" sldId="307"/>
        </pc:sldMkLst>
      </pc:sldChg>
      <pc:sldChg chg="addSp delSp modSp mod delAnim modAnim">
        <pc:chgData name="Patricio Haberle" userId="00ddf78e-9b96-43ed-9a9a-ca430b7c96f3" providerId="ADAL" clId="{CEAAB3EA-F8E6-F049-9F6C-BC5F5800244C}" dt="2024-08-19T02:56:53.583" v="2095" actId="9405"/>
        <pc:sldMkLst>
          <pc:docMk/>
          <pc:sldMk cId="272303400" sldId="308"/>
        </pc:sldMkLst>
      </pc:sldChg>
      <pc:sldChg chg="addSp delSp modSp mod delAnim">
        <pc:chgData name="Patricio Haberle" userId="00ddf78e-9b96-43ed-9a9a-ca430b7c96f3" providerId="ADAL" clId="{CEAAB3EA-F8E6-F049-9F6C-BC5F5800244C}" dt="2024-08-19T02:59:35.645" v="2118" actId="1076"/>
        <pc:sldMkLst>
          <pc:docMk/>
          <pc:sldMk cId="315592043" sldId="309"/>
        </pc:sldMkLst>
      </pc:sldChg>
      <pc:sldChg chg="modSp mod">
        <pc:chgData name="Patricio Haberle" userId="00ddf78e-9b96-43ed-9a9a-ca430b7c96f3" providerId="ADAL" clId="{CEAAB3EA-F8E6-F049-9F6C-BC5F5800244C}" dt="2024-08-19T03:01:05.339" v="2120" actId="14100"/>
        <pc:sldMkLst>
          <pc:docMk/>
          <pc:sldMk cId="1349263701" sldId="318"/>
        </pc:sldMkLst>
      </pc:sldChg>
      <pc:sldChg chg="mod modShow">
        <pc:chgData name="Patricio Haberle" userId="00ddf78e-9b96-43ed-9a9a-ca430b7c96f3" providerId="ADAL" clId="{CEAAB3EA-F8E6-F049-9F6C-BC5F5800244C}" dt="2024-08-19T02:11:28.916" v="1178" actId="729"/>
        <pc:sldMkLst>
          <pc:docMk/>
          <pc:sldMk cId="3915587557" sldId="364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1060941336" sldId="371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1416380158" sldId="382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15772286" sldId="394"/>
        </pc:sldMkLst>
      </pc:sldChg>
      <pc:sldChg chg="modSp mod">
        <pc:chgData name="Patricio Haberle" userId="00ddf78e-9b96-43ed-9a9a-ca430b7c96f3" providerId="ADAL" clId="{CEAAB3EA-F8E6-F049-9F6C-BC5F5800244C}" dt="2024-08-19T02:04:01.287" v="1177" actId="20577"/>
        <pc:sldMkLst>
          <pc:docMk/>
          <pc:sldMk cId="2857062210" sldId="396"/>
        </pc:sldMkLst>
      </pc:sldChg>
      <pc:sldChg chg="modSp mod modShow">
        <pc:chgData name="Patricio Haberle" userId="00ddf78e-9b96-43ed-9a9a-ca430b7c96f3" providerId="ADAL" clId="{CEAAB3EA-F8E6-F049-9F6C-BC5F5800244C}" dt="2024-08-19T03:25:00.602" v="2792" actId="1076"/>
        <pc:sldMkLst>
          <pc:docMk/>
          <pc:sldMk cId="1194834276" sldId="398"/>
        </pc:sldMkLst>
      </pc:sldChg>
      <pc:sldChg chg="addSp delSp modSp mod ord delAnim">
        <pc:chgData name="Patricio Haberle" userId="00ddf78e-9b96-43ed-9a9a-ca430b7c96f3" providerId="ADAL" clId="{CEAAB3EA-F8E6-F049-9F6C-BC5F5800244C}" dt="2024-08-19T03:15:10.860" v="2572" actId="1036"/>
        <pc:sldMkLst>
          <pc:docMk/>
          <pc:sldMk cId="2475916115" sldId="440"/>
        </pc:sldMkLst>
      </pc:sldChg>
      <pc:sldChg chg="add">
        <pc:chgData name="Patricio Haberle" userId="00ddf78e-9b96-43ed-9a9a-ca430b7c96f3" providerId="ADAL" clId="{CEAAB3EA-F8E6-F049-9F6C-BC5F5800244C}" dt="2024-08-16T22:49:16.076" v="0"/>
        <pc:sldMkLst>
          <pc:docMk/>
          <pc:sldMk cId="598425809" sldId="441"/>
        </pc:sldMkLst>
      </pc:sldChg>
      <pc:sldChg chg="addSp delSp modSp add mod delAnim modShow">
        <pc:chgData name="Patricio Haberle" userId="00ddf78e-9b96-43ed-9a9a-ca430b7c96f3" providerId="ADAL" clId="{CEAAB3EA-F8E6-F049-9F6C-BC5F5800244C}" dt="2024-08-16T23:53:23.880" v="791" actId="729"/>
        <pc:sldMkLst>
          <pc:docMk/>
          <pc:sldMk cId="1508977011" sldId="442"/>
        </pc:sldMkLst>
      </pc:sldChg>
      <pc:sldChg chg="addSp delSp modSp add mod delAnim modAnim">
        <pc:chgData name="Patricio Haberle" userId="00ddf78e-9b96-43ed-9a9a-ca430b7c96f3" providerId="ADAL" clId="{CEAAB3EA-F8E6-F049-9F6C-BC5F5800244C}" dt="2024-08-19T02:53:19.011" v="2079" actId="1076"/>
        <pc:sldMkLst>
          <pc:docMk/>
          <pc:sldMk cId="3561358141" sldId="443"/>
        </pc:sldMkLst>
      </pc:sldChg>
      <pc:sldChg chg="addSp delSp modSp add mod delAnim modAnim">
        <pc:chgData name="Patricio Haberle" userId="00ddf78e-9b96-43ed-9a9a-ca430b7c96f3" providerId="ADAL" clId="{CEAAB3EA-F8E6-F049-9F6C-BC5F5800244C}" dt="2024-08-19T03:07:42.356" v="2338" actId="1076"/>
        <pc:sldMkLst>
          <pc:docMk/>
          <pc:sldMk cId="1235833756" sldId="444"/>
        </pc:sldMkLst>
      </pc:sldChg>
      <pc:sldChg chg="addSp delSp modSp add mod modAnim">
        <pc:chgData name="Patricio Haberle" userId="00ddf78e-9b96-43ed-9a9a-ca430b7c96f3" providerId="ADAL" clId="{CEAAB3EA-F8E6-F049-9F6C-BC5F5800244C}" dt="2024-08-19T03:22:10.283" v="2640" actId="1076"/>
        <pc:sldMkLst>
          <pc:docMk/>
          <pc:sldMk cId="1738540279" sldId="445"/>
        </pc:sldMkLst>
      </pc:sldChg>
      <pc:sldChg chg="addSp delSp add del mod">
        <pc:chgData name="Patricio Haberle" userId="00ddf78e-9b96-43ed-9a9a-ca430b7c96f3" providerId="ADAL" clId="{CEAAB3EA-F8E6-F049-9F6C-BC5F5800244C}" dt="2024-08-19T03:19:34.365" v="2581"/>
        <pc:sldMkLst>
          <pc:docMk/>
          <pc:sldMk cId="4245141310" sldId="446"/>
        </pc:sldMkLst>
      </pc:sldChg>
    </pc:docChg>
  </pc:docChgLst>
  <pc:docChgLst>
    <pc:chgData name="Cesar Nunez" userId="7c3372b8-0aeb-456d-923b-40b00bfef9a2" providerId="ADAL" clId="{A04EF3F5-43E1-4792-B6D4-3A9DD5E5FA7E}"/>
    <pc:docChg chg="addSld delSld modSld">
      <pc:chgData name="Cesar Nunez" userId="7c3372b8-0aeb-456d-923b-40b00bfef9a2" providerId="ADAL" clId="{A04EF3F5-43E1-4792-B6D4-3A9DD5E5FA7E}" dt="2025-03-20T12:35:56.882" v="4" actId="1076"/>
      <pc:docMkLst>
        <pc:docMk/>
      </pc:docMkLst>
      <pc:sldChg chg="del">
        <pc:chgData name="Cesar Nunez" userId="7c3372b8-0aeb-456d-923b-40b00bfef9a2" providerId="ADAL" clId="{A04EF3F5-43E1-4792-B6D4-3A9DD5E5FA7E}" dt="2025-03-07T20:14:05.172" v="1" actId="47"/>
        <pc:sldMkLst>
          <pc:docMk/>
          <pc:sldMk cId="1893375445" sldId="276"/>
        </pc:sldMkLst>
      </pc:sldChg>
      <pc:sldChg chg="addSp modSp">
        <pc:chgData name="Cesar Nunez" userId="7c3372b8-0aeb-456d-923b-40b00bfef9a2" providerId="ADAL" clId="{A04EF3F5-43E1-4792-B6D4-3A9DD5E5FA7E}" dt="2025-03-20T12:34:58.224" v="3" actId="164"/>
        <pc:sldMkLst>
          <pc:docMk/>
          <pc:sldMk cId="1349263701" sldId="318"/>
        </pc:sldMkLst>
      </pc:sldChg>
      <pc:sldChg chg="modSp mod">
        <pc:chgData name="Cesar Nunez" userId="7c3372b8-0aeb-456d-923b-40b00bfef9a2" providerId="ADAL" clId="{A04EF3F5-43E1-4792-B6D4-3A9DD5E5FA7E}" dt="2025-03-20T12:35:56.882" v="4" actId="1076"/>
        <pc:sldMkLst>
          <pc:docMk/>
          <pc:sldMk cId="2857062210" sldId="396"/>
        </pc:sldMkLst>
      </pc:sldChg>
      <pc:sldChg chg="modSp add mod">
        <pc:chgData name="Cesar Nunez" userId="7c3372b8-0aeb-456d-923b-40b00bfef9a2" providerId="ADAL" clId="{A04EF3F5-43E1-4792-B6D4-3A9DD5E5FA7E}" dt="2025-03-07T20:14:08.045" v="2" actId="20577"/>
        <pc:sldMkLst>
          <pc:docMk/>
          <pc:sldMk cId="1860204874" sldId="449"/>
        </pc:sldMkLst>
      </pc:sldChg>
    </pc:docChg>
  </pc:docChgLst>
  <pc:docChgLst>
    <pc:chgData name="Oscar Aravena" userId="e1a6c603-ac54-422e-abbb-66db8b1a8d67" providerId="ADAL" clId="{9E71FB9C-34AB-114D-BAD8-692791ECD7F1}"/>
    <pc:docChg chg="modSld">
      <pc:chgData name="Oscar Aravena" userId="e1a6c603-ac54-422e-abbb-66db8b1a8d67" providerId="ADAL" clId="{9E71FB9C-34AB-114D-BAD8-692791ECD7F1}" dt="2024-08-19T09:59:16.645" v="2"/>
      <pc:docMkLst>
        <pc:docMk/>
      </pc:docMkLst>
      <pc:sldChg chg="modAnim">
        <pc:chgData name="Oscar Aravena" userId="e1a6c603-ac54-422e-abbb-66db8b1a8d67" providerId="ADAL" clId="{9E71FB9C-34AB-114D-BAD8-692791ECD7F1}" dt="2024-08-19T09:59:16.645" v="2"/>
        <pc:sldMkLst>
          <pc:docMk/>
          <pc:sldMk cId="1738540279" sldId="445"/>
        </pc:sldMkLst>
      </pc:sldChg>
    </pc:docChg>
  </pc:docChgLst>
  <pc:docChgLst>
    <pc:chgData name="Patricio Haberle" userId="S::patricio.haberle@usm.cl::00ddf78e-9b96-43ed-9a9a-ca430b7c96f3" providerId="AD" clId="Web-{E23108D0-8ACE-EC28-22C3-9E85120D583C}"/>
    <pc:docChg chg="modSld">
      <pc:chgData name="Patricio Haberle" userId="S::patricio.haberle@usm.cl::00ddf78e-9b96-43ed-9a9a-ca430b7c96f3" providerId="AD" clId="Web-{E23108D0-8ACE-EC28-22C3-9E85120D583C}" dt="2025-03-19T02:39:26.617" v="3"/>
      <pc:docMkLst>
        <pc:docMk/>
      </pc:docMkLst>
      <pc:sldChg chg="modSp">
        <pc:chgData name="Patricio Haberle" userId="S::patricio.haberle@usm.cl::00ddf78e-9b96-43ed-9a9a-ca430b7c96f3" providerId="AD" clId="Web-{E23108D0-8ACE-EC28-22C3-9E85120D583C}" dt="2025-03-19T02:39:26.617" v="3"/>
        <pc:sldMkLst>
          <pc:docMk/>
          <pc:sldMk cId="40089779" sldId="367"/>
        </pc:sldMkLst>
      </pc:sldChg>
    </pc:docChg>
  </pc:docChgLst>
  <pc:docChgLst>
    <pc:chgData name="Cesar Nunez" userId="7c3372b8-0aeb-456d-923b-40b00bfef9a2" providerId="ADAL" clId="{2CC16E95-E2FA-6E48-B1FF-16A7E9D8A3E5}"/>
    <pc:docChg chg="modSld">
      <pc:chgData name="Cesar Nunez" userId="7c3372b8-0aeb-456d-923b-40b00bfef9a2" providerId="ADAL" clId="{2CC16E95-E2FA-6E48-B1FF-16A7E9D8A3E5}" dt="2025-08-11T22:22:38.524" v="6" actId="20577"/>
      <pc:docMkLst>
        <pc:docMk/>
      </pc:docMkLst>
      <pc:sldChg chg="modSp mod">
        <pc:chgData name="Cesar Nunez" userId="7c3372b8-0aeb-456d-923b-40b00bfef9a2" providerId="ADAL" clId="{2CC16E95-E2FA-6E48-B1FF-16A7E9D8A3E5}" dt="2025-08-11T22:22:38.524" v="6" actId="20577"/>
        <pc:sldMkLst>
          <pc:docMk/>
          <pc:sldMk cId="1860204874" sldId="449"/>
        </pc:sldMkLst>
        <pc:spChg chg="mod">
          <ac:chgData name="Cesar Nunez" userId="7c3372b8-0aeb-456d-923b-40b00bfef9a2" providerId="ADAL" clId="{2CC16E95-E2FA-6E48-B1FF-16A7E9D8A3E5}" dt="2025-08-11T22:22:38.524" v="6" actId="20577"/>
          <ac:spMkLst>
            <pc:docMk/>
            <pc:sldMk cId="1860204874" sldId="44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4163-A80B-4152-A404-776B617CC7D9}" type="datetimeFigureOut">
              <a:rPr lang="es-CL" smtClean="0"/>
              <a:t>11-08-25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35DF8-5244-43C9-A2C7-2A8B860F9A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893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209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934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256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679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533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35DF8-5244-43C9-A2C7-2A8B860F9A83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357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Conector recto 11"/>
          <p:cNvCxnSpPr/>
          <p:nvPr userDrawn="1"/>
        </p:nvCxnSpPr>
        <p:spPr>
          <a:xfrm flipV="1">
            <a:off x="156000" y="1124744"/>
            <a:ext cx="1188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6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5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1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2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gif"/><Relationship Id="rId7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drio_flint" TargetMode="External"/><Relationship Id="rId5" Type="http://schemas.openxmlformats.org/officeDocument/2006/relationships/hyperlink" Target="https://es.wikipedia.org/wiki/Vidrio_crown" TargetMode="Externa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FIS140: F</a:t>
            </a:r>
            <a:r>
              <a:rPr lang="es-ES" b="1" dirty="0" err="1"/>
              <a:t>ísica</a:t>
            </a:r>
            <a:r>
              <a:rPr lang="es-ES" b="1" dirty="0"/>
              <a:t> General IV</a:t>
            </a:r>
            <a:endParaRPr lang="es-ES_tradnl" b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/>
          <a:lstStyle/>
          <a:p>
            <a:r>
              <a:rPr lang="es-CL" dirty="0"/>
              <a:t>Segundo Semestre 2025 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4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03C5D1-56B9-81FA-6D1B-01473FD9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propuesto 3.3</a:t>
            </a:r>
            <a:endParaRPr lang="es-ES_tradnl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32987" y="1378226"/>
                <a:ext cx="10920813" cy="4798737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_tradnl"/>
                  <a:t>Una </a:t>
                </a:r>
                <a:r>
                  <a:rPr lang="es-ES_tradnl" err="1"/>
                  <a:t>part</a:t>
                </a:r>
                <a:r>
                  <a:rPr lang="es-ES" err="1"/>
                  <a:t>ícula</a:t>
                </a:r>
                <a:r>
                  <a:rPr lang="es-ES"/>
                  <a:t> de masa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charset="0"/>
                      </a:rPr>
                      <m:t>1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smtClean="0">
                        <a:latin typeface="Cambria Math" charset="0"/>
                      </a:rPr>
                      <m:t>0</m:t>
                    </m:r>
                    <m:r>
                      <a:rPr lang="es-ES" i="1" dirty="0" smtClean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s-ES"/>
                  <a:t>, inicialmente en reposo, es expuesta a una OEM plana monocromática polarizada, cuyo campo eléctrico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dirty="0" smtClean="0">
                            <a:latin typeface="Cambria Math" charset="0"/>
                          </a:rPr>
                          <m:t>𝐸</m:t>
                        </m:r>
                      </m:e>
                    </m:acc>
                    <m:r>
                      <a:rPr lang="es-ES" b="0" i="1" dirty="0" smtClean="0">
                        <a:latin typeface="Cambria Math" charset="0"/>
                      </a:rPr>
                      <m:t>(</m:t>
                    </m:r>
                    <m:r>
                      <a:rPr lang="es-ES" b="0" i="1" dirty="0" err="1" smtClean="0">
                        <a:latin typeface="Cambria Math" charset="0"/>
                      </a:rPr>
                      <m:t>𝑥</m:t>
                    </m:r>
                    <m:r>
                      <a:rPr lang="es-ES" b="0" i="1" dirty="0" err="1" smtClean="0">
                        <a:latin typeface="Cambria Math" charset="0"/>
                      </a:rPr>
                      <m:t>,</m:t>
                    </m:r>
                    <m:r>
                      <a:rPr lang="es-ES" b="0" i="1" dirty="0" err="1" smtClean="0">
                        <a:latin typeface="Cambria Math" charset="0"/>
                      </a:rPr>
                      <m:t>𝑡</m:t>
                    </m:r>
                    <m:r>
                      <a:rPr lang="es-ES" b="0" i="1" dirty="0" smtClean="0">
                        <a:latin typeface="Cambria Math" charset="0"/>
                      </a:rPr>
                      <m:t>)</m:t>
                    </m:r>
                    <m:r>
                      <a:rPr lang="es-E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s-ES"/>
                  <a:t>tiene una amplitud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s-ES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s-ES" b="0" i="1" dirty="0" smtClean="0">
                        <a:latin typeface="Cambria Math" charset="0"/>
                      </a:rPr>
                      <m:t>=10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dirty="0" smtClean="0">
                        <a:latin typeface="Cambria Math" charset="0"/>
                      </a:rPr>
                      <m:t>0 </m:t>
                    </m:r>
                    <m:acc>
                      <m:accPr>
                        <m:chr m:val="̂"/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dirty="0" smtClean="0">
                            <a:latin typeface="Cambria Math" charset="0"/>
                          </a:rPr>
                          <m:t>𝑘</m:t>
                        </m:r>
                      </m:e>
                    </m:acc>
                    <m:r>
                      <a:rPr lang="es-ES" b="0" i="1" dirty="0" smtClean="0">
                        <a:latin typeface="Cambria Math" charset="0"/>
                      </a:rPr>
                      <m:t> 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/>
                  <a:t>. Si el área de la partícula expuesta a la OEM es aproximadamente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charset="0"/>
                      </a:rPr>
                      <m:t>1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smtClean="0">
                        <a:latin typeface="Cambria Math" charset="0"/>
                      </a:rPr>
                      <m:t>0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s-ES" i="1" dirty="0" smtClean="0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s-CL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C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/>
                  <a:t>.  Considere la partícula absorbe completamente la radiación que choca con su superficie. </a:t>
                </a:r>
              </a:p>
              <a:p>
                <a:pPr marL="0" indent="0" algn="just">
                  <a:buNone/>
                </a:pPr>
                <a:endParaRPr lang="es-ES"/>
              </a:p>
              <a:p>
                <a:pPr algn="just"/>
                <a:r>
                  <a:rPr lang="es-ES"/>
                  <a:t>Indique la dirección que adquiere la partícula, al igual que la dirección del </a:t>
                </a:r>
                <a:r>
                  <a:rPr lang="es-ES" err="1"/>
                  <a:t>momentum</a:t>
                </a:r>
                <a:r>
                  <a:rPr lang="es-ES"/>
                  <a:t>.</a:t>
                </a:r>
              </a:p>
              <a:p>
                <a:pPr algn="just"/>
                <a:r>
                  <a:rPr lang="es-ES"/>
                  <a:t>Estime el tiempo que la partícula debe exponerse a la OEM con tal que su velocidad sea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1,0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/>
                  <a:t>.</a:t>
                </a:r>
                <a:endParaRPr lang="es-ES_tradnl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87" y="1378226"/>
                <a:ext cx="10920813" cy="4798737"/>
              </a:xfrm>
              <a:blipFill>
                <a:blip r:embed="rId2"/>
                <a:stretch>
                  <a:fillRect l="-1116" t="-2033"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2F292E2-26BA-46FC-9D95-06A6D8E661DF}"/>
                  </a:ext>
                </a:extLst>
              </p:cNvPr>
              <p:cNvSpPr txBox="1"/>
              <p:nvPr/>
            </p:nvSpPr>
            <p:spPr>
              <a:xfrm>
                <a:off x="9480376" y="5957808"/>
                <a:ext cx="227863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2F292E2-26BA-46FC-9D95-06A6D8E6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5957808"/>
                <a:ext cx="2278637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45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52" y="2420888"/>
            <a:ext cx="11522496" cy="2016224"/>
          </a:xfrm>
        </p:spPr>
        <p:txBody>
          <a:bodyPr>
            <a:normAutofit/>
          </a:bodyPr>
          <a:lstStyle/>
          <a:p>
            <a:pPr algn="ctr"/>
            <a:r>
              <a:rPr lang="es-CL"/>
              <a:t>Polarización y naturaleza de la luz.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439849-60E1-1217-E719-271B57FF789C}"/>
              </a:ext>
            </a:extLst>
          </p:cNvPr>
          <p:cNvSpPr txBox="1"/>
          <p:nvPr/>
        </p:nvSpPr>
        <p:spPr>
          <a:xfrm>
            <a:off x="191344" y="1886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>
                <a:solidFill>
                  <a:schemeClr val="bg1">
                    <a:lumMod val="50000"/>
                  </a:schemeClr>
                </a:solidFill>
              </a:rPr>
              <a:t>Física General IV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8B87BE-089A-61E3-A564-E17499EC585E}"/>
              </a:ext>
            </a:extLst>
          </p:cNvPr>
          <p:cNvSpPr txBox="1"/>
          <p:nvPr/>
        </p:nvSpPr>
        <p:spPr>
          <a:xfrm>
            <a:off x="2567608" y="609329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>
                <a:solidFill>
                  <a:schemeClr val="bg1">
                    <a:lumMod val="50000"/>
                  </a:schemeClr>
                </a:solidFill>
              </a:rPr>
              <a:t>Clase 4</a:t>
            </a:r>
          </a:p>
        </p:txBody>
      </p:sp>
    </p:spTree>
    <p:extLst>
      <p:ext uri="{BB962C8B-B14F-4D97-AF65-F5344CB8AC3E}">
        <p14:creationId xmlns:p14="http://schemas.microsoft.com/office/powerpoint/2010/main" val="294814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49BCF27-D221-4276-8C46-D7554153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91" b="28173"/>
          <a:stretch/>
        </p:blipFill>
        <p:spPr>
          <a:xfrm>
            <a:off x="2243428" y="3906695"/>
            <a:ext cx="7190208" cy="2386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5C1249-5B63-4F4B-ABCF-F435B52F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/>
              <a:t>Tipos de Polarización de las OEM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D7BA2A-0145-4516-A2E0-E095AEF22929}"/>
              </a:ext>
            </a:extLst>
          </p:cNvPr>
          <p:cNvSpPr txBox="1"/>
          <p:nvPr/>
        </p:nvSpPr>
        <p:spPr>
          <a:xfrm>
            <a:off x="3408024" y="1207055"/>
            <a:ext cx="31396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/>
              <a:t>Onda viajera plana</a:t>
            </a:r>
          </a:p>
          <a:p>
            <a:endParaRPr lang="es-CL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/>
              <a:t>Propiedades ondulatorias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CL" sz="2000"/>
              <a:t>Reflexión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CL" sz="2000"/>
              <a:t>Transmisión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CL" sz="2000"/>
              <a:t>Refracción </a:t>
            </a:r>
            <a:br>
              <a:rPr lang="es-CL" sz="2000"/>
            </a:br>
            <a:endParaRPr lang="es-CL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/>
              <a:t>Ondas transversales</a:t>
            </a:r>
          </a:p>
        </p:txBody>
      </p:sp>
      <p:grpSp>
        <p:nvGrpSpPr>
          <p:cNvPr id="9" name="Agrupar 28">
            <a:extLst>
              <a:ext uri="{FF2B5EF4-FFF2-40B4-BE49-F238E27FC236}">
                <a16:creationId xmlns:a16="http://schemas.microsoft.com/office/drawing/2014/main" id="{38C19651-7322-42AB-8E3A-94616E450839}"/>
              </a:ext>
            </a:extLst>
          </p:cNvPr>
          <p:cNvGrpSpPr/>
          <p:nvPr/>
        </p:nvGrpSpPr>
        <p:grpSpPr>
          <a:xfrm>
            <a:off x="7187697" y="1239227"/>
            <a:ext cx="4575005" cy="2298701"/>
            <a:chOff x="0" y="2539061"/>
            <a:chExt cx="4163750" cy="2131225"/>
          </a:xfrm>
        </p:grpSpPr>
        <p:grpSp>
          <p:nvGrpSpPr>
            <p:cNvPr id="10" name="Agrupar 27">
              <a:extLst>
                <a:ext uri="{FF2B5EF4-FFF2-40B4-BE49-F238E27FC236}">
                  <a16:creationId xmlns:a16="http://schemas.microsoft.com/office/drawing/2014/main" id="{29327FB9-7642-4E73-8179-EC617018B766}"/>
                </a:ext>
              </a:extLst>
            </p:cNvPr>
            <p:cNvGrpSpPr/>
            <p:nvPr/>
          </p:nvGrpSpPr>
          <p:grpSpPr>
            <a:xfrm>
              <a:off x="0" y="2539061"/>
              <a:ext cx="4163750" cy="2131225"/>
              <a:chOff x="0" y="2539061"/>
              <a:chExt cx="4163750" cy="2131225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0C72D976-7AF1-49A7-9D12-2E67625D4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904"/>
                <a:ext cx="3947592" cy="2105382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0696F89D-6611-4BC6-AFEB-66D6893C1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11" t="14346" r="40845" b="2192"/>
              <a:stretch/>
            </p:blipFill>
            <p:spPr>
              <a:xfrm>
                <a:off x="291461" y="3403848"/>
                <a:ext cx="358328" cy="418918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9AD0C639-5FED-458F-B5FC-981F176A3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0" t="-7281" r="77608" b="14346"/>
              <a:stretch/>
            </p:blipFill>
            <p:spPr>
              <a:xfrm>
                <a:off x="838200" y="2539061"/>
                <a:ext cx="357192" cy="466466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A5C86E97-7FBA-439D-947B-58DE6FD4D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81" t="-2957"/>
              <a:stretch/>
            </p:blipFill>
            <p:spPr>
              <a:xfrm>
                <a:off x="3731434" y="3613307"/>
                <a:ext cx="432316" cy="516769"/>
              </a:xfrm>
              <a:prstGeom prst="rect">
                <a:avLst/>
              </a:prstGeom>
            </p:spPr>
          </p:pic>
        </p:grp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78D9A16C-AB32-4880-8A3C-3D009FCCC8FE}"/>
                </a:ext>
              </a:extLst>
            </p:cNvPr>
            <p:cNvCxnSpPr/>
            <p:nvPr/>
          </p:nvCxnSpPr>
          <p:spPr>
            <a:xfrm>
              <a:off x="191344" y="3005527"/>
              <a:ext cx="3816424" cy="12155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54AA46B-3D47-458D-BA82-9187687B28A6}"/>
              </a:ext>
            </a:extLst>
          </p:cNvPr>
          <p:cNvGrpSpPr/>
          <p:nvPr/>
        </p:nvGrpSpPr>
        <p:grpSpPr>
          <a:xfrm>
            <a:off x="86050" y="1236614"/>
            <a:ext cx="2974177" cy="2408577"/>
            <a:chOff x="4295800" y="1260680"/>
            <a:chExt cx="3144634" cy="2408577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1CF105C7-74E9-4DF0-8217-D747AD6ED865}"/>
                </a:ext>
              </a:extLst>
            </p:cNvPr>
            <p:cNvSpPr/>
            <p:nvPr/>
          </p:nvSpPr>
          <p:spPr>
            <a:xfrm>
              <a:off x="4295800" y="1260680"/>
              <a:ext cx="3144634" cy="2408577"/>
            </a:xfrm>
            <a:prstGeom prst="roundRect">
              <a:avLst>
                <a:gd name="adj" fmla="val 8406"/>
              </a:avLst>
            </a:prstGeom>
            <a:solidFill>
              <a:schemeClr val="bg1">
                <a:lumMod val="9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6F8A5B0-C8D6-4752-84B3-EF322E4C4D86}"/>
                </a:ext>
              </a:extLst>
            </p:cNvPr>
            <p:cNvGrpSpPr/>
            <p:nvPr/>
          </p:nvGrpSpPr>
          <p:grpSpPr>
            <a:xfrm>
              <a:off x="4497904" y="1291635"/>
              <a:ext cx="2712325" cy="2112227"/>
              <a:chOff x="432575" y="2385285"/>
              <a:chExt cx="2712325" cy="21122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uadroTexto 22">
                    <a:extLst>
                      <a:ext uri="{FF2B5EF4-FFF2-40B4-BE49-F238E27FC236}">
                        <a16:creationId xmlns:a16="http://schemas.microsoft.com/office/drawing/2014/main" id="{DA2672A5-7FA5-4246-B663-9442A3D6D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73" y="2385285"/>
                    <a:ext cx="2697427" cy="9181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28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s-ES_tradnl" sz="2800"/>
                  </a:p>
                </p:txBody>
              </p:sp>
            </mc:Choice>
            <mc:Fallback xmlns="">
              <p:sp>
                <p:nvSpPr>
                  <p:cNvPr id="23" name="CuadroTexto 22">
                    <a:extLst>
                      <a:ext uri="{FF2B5EF4-FFF2-40B4-BE49-F238E27FC236}">
                        <a16:creationId xmlns:a16="http://schemas.microsoft.com/office/drawing/2014/main" id="{DA2672A5-7FA5-4246-B663-9442A3D6D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73" y="2385285"/>
                    <a:ext cx="2697427" cy="9181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36DB5525-7D1A-44A5-A230-100630BFF169}"/>
                      </a:ext>
                    </a:extLst>
                  </p:cNvPr>
                  <p:cNvSpPr txBox="1"/>
                  <p:nvPr/>
                </p:nvSpPr>
                <p:spPr>
                  <a:xfrm>
                    <a:off x="432575" y="3579376"/>
                    <a:ext cx="2711800" cy="9181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s-E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28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s-ES_tradnl" sz="2800"/>
                  </a:p>
                </p:txBody>
              </p:sp>
            </mc:Choice>
            <mc:Fallback xmlns=""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36DB5525-7D1A-44A5-A230-100630BFF1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575" y="3579376"/>
                    <a:ext cx="2711800" cy="9181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9CB880D0-CD58-42C6-B0D0-8AA60901B06A}"/>
              </a:ext>
            </a:extLst>
          </p:cNvPr>
          <p:cNvSpPr/>
          <p:nvPr/>
        </p:nvSpPr>
        <p:spPr>
          <a:xfrm>
            <a:off x="4417027" y="3820363"/>
            <a:ext cx="5537200" cy="2768600"/>
          </a:xfrm>
          <a:custGeom>
            <a:avLst/>
            <a:gdLst>
              <a:gd name="connsiteX0" fmla="*/ 0 w 5537200"/>
              <a:gd name="connsiteY0" fmla="*/ 2091267 h 2768600"/>
              <a:gd name="connsiteX1" fmla="*/ 110067 w 5537200"/>
              <a:gd name="connsiteY1" fmla="*/ 1854200 h 2768600"/>
              <a:gd name="connsiteX2" fmla="*/ 110067 w 5537200"/>
              <a:gd name="connsiteY2" fmla="*/ 1642533 h 2768600"/>
              <a:gd name="connsiteX3" fmla="*/ 304800 w 5537200"/>
              <a:gd name="connsiteY3" fmla="*/ 1481667 h 2768600"/>
              <a:gd name="connsiteX4" fmla="*/ 347134 w 5537200"/>
              <a:gd name="connsiteY4" fmla="*/ 1286933 h 2768600"/>
              <a:gd name="connsiteX5" fmla="*/ 567267 w 5537200"/>
              <a:gd name="connsiteY5" fmla="*/ 279400 h 2768600"/>
              <a:gd name="connsiteX6" fmla="*/ 812800 w 5537200"/>
              <a:gd name="connsiteY6" fmla="*/ 0 h 2768600"/>
              <a:gd name="connsiteX7" fmla="*/ 5173134 w 5537200"/>
              <a:gd name="connsiteY7" fmla="*/ 42333 h 2768600"/>
              <a:gd name="connsiteX8" fmla="*/ 5537200 w 5537200"/>
              <a:gd name="connsiteY8" fmla="*/ 1253067 h 2768600"/>
              <a:gd name="connsiteX9" fmla="*/ 4800600 w 5537200"/>
              <a:gd name="connsiteY9" fmla="*/ 2768600 h 2768600"/>
              <a:gd name="connsiteX10" fmla="*/ 668867 w 5537200"/>
              <a:gd name="connsiteY10" fmla="*/ 2599267 h 2768600"/>
              <a:gd name="connsiteX11" fmla="*/ 0 w 5537200"/>
              <a:gd name="connsiteY11" fmla="*/ 2091267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37200" h="2768600">
                <a:moveTo>
                  <a:pt x="0" y="2091267"/>
                </a:moveTo>
                <a:lnTo>
                  <a:pt x="110067" y="1854200"/>
                </a:lnTo>
                <a:lnTo>
                  <a:pt x="110067" y="1642533"/>
                </a:lnTo>
                <a:lnTo>
                  <a:pt x="304800" y="1481667"/>
                </a:lnTo>
                <a:lnTo>
                  <a:pt x="347134" y="1286933"/>
                </a:lnTo>
                <a:lnTo>
                  <a:pt x="567267" y="279400"/>
                </a:lnTo>
                <a:lnTo>
                  <a:pt x="812800" y="0"/>
                </a:lnTo>
                <a:lnTo>
                  <a:pt x="5173134" y="42333"/>
                </a:lnTo>
                <a:lnTo>
                  <a:pt x="5537200" y="1253067"/>
                </a:lnTo>
                <a:lnTo>
                  <a:pt x="4800600" y="2768600"/>
                </a:lnTo>
                <a:lnTo>
                  <a:pt x="668867" y="2599267"/>
                </a:lnTo>
                <a:lnTo>
                  <a:pt x="0" y="2091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D9D54FD-7823-4686-82E5-08C639B9B3F9}"/>
              </a:ext>
            </a:extLst>
          </p:cNvPr>
          <p:cNvGrpSpPr/>
          <p:nvPr/>
        </p:nvGrpSpPr>
        <p:grpSpPr>
          <a:xfrm>
            <a:off x="6047764" y="3528680"/>
            <a:ext cx="3760943" cy="2224569"/>
            <a:chOff x="6047764" y="3528680"/>
            <a:chExt cx="3760943" cy="2224569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8A9B7DA-FC3C-4D4C-AC79-EA444B12737C}"/>
                </a:ext>
              </a:extLst>
            </p:cNvPr>
            <p:cNvGrpSpPr/>
            <p:nvPr/>
          </p:nvGrpSpPr>
          <p:grpSpPr>
            <a:xfrm>
              <a:off x="6092441" y="3537928"/>
              <a:ext cx="3716266" cy="2215321"/>
              <a:chOff x="4842630" y="5858273"/>
              <a:chExt cx="3664696" cy="4062720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ED207FC6-E19C-46A7-BEEC-1CB570738159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6674978" y="5858273"/>
                <a:ext cx="0" cy="2200076"/>
              </a:xfrm>
              <a:prstGeom prst="straightConnector1">
                <a:avLst/>
              </a:prstGeom>
              <a:ln w="76200">
                <a:solidFill>
                  <a:srgbClr val="EC03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C97FCC8-5F83-4688-B8B0-0C83FFC99013}"/>
                  </a:ext>
                </a:extLst>
              </p:cNvPr>
              <p:cNvSpPr txBox="1"/>
              <p:nvPr/>
            </p:nvSpPr>
            <p:spPr>
              <a:xfrm>
                <a:off x="4842630" y="8058349"/>
                <a:ext cx="3664696" cy="18626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000"/>
                  <a:t>La polarización de la luz está caracterizada por la dirección del campo eléctrico.</a:t>
                </a:r>
              </a:p>
            </p:txBody>
          </p:sp>
        </p:grp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43DA262-C2B3-4141-9DA9-22D72F2ACC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7764" y="3528680"/>
              <a:ext cx="1938949" cy="0"/>
            </a:xfrm>
            <a:prstGeom prst="straightConnector1">
              <a:avLst/>
            </a:prstGeom>
            <a:ln w="76200">
              <a:solidFill>
                <a:srgbClr val="EC038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Polarización de la luz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91461" y="1340768"/>
            <a:ext cx="602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/>
              <a:t>Característica de todas las ondas transversales.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68760"/>
            <a:ext cx="3898491" cy="5445224"/>
          </a:xfrm>
          <a:prstGeom prst="rect">
            <a:avLst/>
          </a:prstGeom>
        </p:spPr>
      </p:pic>
      <p:grpSp>
        <p:nvGrpSpPr>
          <p:cNvPr id="29" name="Agrupar 28"/>
          <p:cNvGrpSpPr/>
          <p:nvPr/>
        </p:nvGrpSpPr>
        <p:grpSpPr>
          <a:xfrm>
            <a:off x="791044" y="1847101"/>
            <a:ext cx="4968552" cy="2438142"/>
            <a:chOff x="0" y="2539061"/>
            <a:chExt cx="4163750" cy="2131225"/>
          </a:xfrm>
        </p:grpSpPr>
        <p:grpSp>
          <p:nvGrpSpPr>
            <p:cNvPr id="28" name="Agrupar 27"/>
            <p:cNvGrpSpPr/>
            <p:nvPr/>
          </p:nvGrpSpPr>
          <p:grpSpPr>
            <a:xfrm>
              <a:off x="0" y="2539061"/>
              <a:ext cx="4163750" cy="2131225"/>
              <a:chOff x="0" y="2539061"/>
              <a:chExt cx="4163750" cy="2131225"/>
            </a:xfrm>
          </p:grpSpPr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904"/>
                <a:ext cx="3947592" cy="2105382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11" t="14346" r="40845" b="2192"/>
              <a:stretch/>
            </p:blipFill>
            <p:spPr>
              <a:xfrm>
                <a:off x="291461" y="3403848"/>
                <a:ext cx="358328" cy="418918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0" t="-7281" r="77608" b="14346"/>
              <a:stretch/>
            </p:blipFill>
            <p:spPr>
              <a:xfrm>
                <a:off x="838200" y="2539061"/>
                <a:ext cx="357192" cy="466466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81" t="-2957"/>
              <a:stretch/>
            </p:blipFill>
            <p:spPr>
              <a:xfrm>
                <a:off x="3731434" y="3613307"/>
                <a:ext cx="432316" cy="516769"/>
              </a:xfrm>
              <a:prstGeom prst="rect">
                <a:avLst/>
              </a:prstGeom>
            </p:spPr>
          </p:pic>
        </p:grpSp>
        <p:cxnSp>
          <p:nvCxnSpPr>
            <p:cNvPr id="22" name="Conector recto de flecha 21"/>
            <p:cNvCxnSpPr/>
            <p:nvPr/>
          </p:nvCxnSpPr>
          <p:spPr>
            <a:xfrm>
              <a:off x="191344" y="3005527"/>
              <a:ext cx="3816424" cy="12155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9" y="4293096"/>
            <a:ext cx="3819196" cy="215599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82" y="4370397"/>
            <a:ext cx="3358419" cy="2015051"/>
          </a:xfrm>
          <a:prstGeom prst="rect">
            <a:avLst/>
          </a:prstGeom>
        </p:spPr>
      </p:pic>
      <p:pic>
        <p:nvPicPr>
          <p:cNvPr id="16" name="Imagen 15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9CC2534D-771C-43E0-A144-986C7E3D0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9970" r="-5746" b="-19875"/>
          <a:stretch/>
        </p:blipFill>
        <p:spPr>
          <a:xfrm rot="16200000">
            <a:off x="1156552" y="319360"/>
            <a:ext cx="5358206" cy="740101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88875B8-6B65-4199-B9D1-A402E6EAE076}"/>
              </a:ext>
            </a:extLst>
          </p:cNvPr>
          <p:cNvGrpSpPr/>
          <p:nvPr/>
        </p:nvGrpSpPr>
        <p:grpSpPr>
          <a:xfrm>
            <a:off x="1992856" y="1517745"/>
            <a:ext cx="3451743" cy="4433948"/>
            <a:chOff x="2207568" y="2175530"/>
            <a:chExt cx="2359941" cy="3031470"/>
          </a:xfrm>
        </p:grpSpPr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BF7C55D-9668-4AAA-92F2-AF6847BF8CAD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50" y="2698750"/>
              <a:ext cx="914400" cy="25082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CCF5B66-73B4-4C30-AFDC-C5586E261120}"/>
                </a:ext>
              </a:extLst>
            </p:cNvPr>
            <p:cNvSpPr txBox="1"/>
            <p:nvPr/>
          </p:nvSpPr>
          <p:spPr>
            <a:xfrm>
              <a:off x="2207568" y="2175530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800"/>
                <a:t>Eje polarizador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7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Filtro Polarizador (I)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C2F83FA-A2F5-4622-8426-ECF9E6B20D82}"/>
              </a:ext>
            </a:extLst>
          </p:cNvPr>
          <p:cNvGrpSpPr/>
          <p:nvPr/>
        </p:nvGrpSpPr>
        <p:grpSpPr>
          <a:xfrm>
            <a:off x="3615175" y="2106446"/>
            <a:ext cx="4483884" cy="4757834"/>
            <a:chOff x="3615175" y="2106446"/>
            <a:chExt cx="4483884" cy="475783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FF469F1-F194-4794-B56D-4D77D8000F2A}"/>
                </a:ext>
              </a:extLst>
            </p:cNvPr>
            <p:cNvGrpSpPr/>
            <p:nvPr/>
          </p:nvGrpSpPr>
          <p:grpSpPr>
            <a:xfrm>
              <a:off x="3615175" y="2106446"/>
              <a:ext cx="3537635" cy="4757834"/>
              <a:chOff x="3615175" y="2106446"/>
              <a:chExt cx="3537635" cy="4757834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0BA949E2-D21E-42D0-B384-4B45BE741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6027" y="2106446"/>
                <a:ext cx="2388961" cy="4418632"/>
              </a:xfrm>
              <a:prstGeom prst="rect">
                <a:avLst/>
              </a:prstGeom>
            </p:spPr>
          </p:pic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52EDA12-26C1-4D37-A8DB-0B789EF18EA8}"/>
                  </a:ext>
                </a:extLst>
              </p:cNvPr>
              <p:cNvSpPr txBox="1"/>
              <p:nvPr/>
            </p:nvSpPr>
            <p:spPr>
              <a:xfrm>
                <a:off x="3615175" y="6341060"/>
                <a:ext cx="3537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2800"/>
                  <a:t>Filtro polarizador lineal</a:t>
                </a:r>
              </a:p>
            </p:txBody>
          </p: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0BA2032D-2F32-41A1-B906-F1E6AE362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4232" y="3733018"/>
                <a:ext cx="1024887" cy="4907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08DE02D4-EDDF-4627-84B9-EB418CF39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192" y="2569024"/>
                <a:ext cx="0" cy="23042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6E7506C-AC1C-441D-B848-CEC16C7E6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561" y="3450156"/>
              <a:ext cx="1892498" cy="338915"/>
            </a:xfrm>
            <a:prstGeom prst="line">
              <a:avLst/>
            </a:prstGeom>
            <a:ln w="28575">
              <a:solidFill>
                <a:srgbClr val="761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414FAB6-2E95-48AD-9B68-2DB703B60220}"/>
              </a:ext>
            </a:extLst>
          </p:cNvPr>
          <p:cNvGrpSpPr/>
          <p:nvPr/>
        </p:nvGrpSpPr>
        <p:grpSpPr>
          <a:xfrm>
            <a:off x="194290" y="2578205"/>
            <a:ext cx="4284328" cy="3157402"/>
            <a:chOff x="194290" y="2578205"/>
            <a:chExt cx="4284328" cy="3157402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956C46F-5CF3-414B-8F31-05AE7EAC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825" y="3093393"/>
              <a:ext cx="2061793" cy="2642214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2653C19-A0F9-4057-9E39-AA668CA83B28}"/>
                </a:ext>
              </a:extLst>
            </p:cNvPr>
            <p:cNvSpPr txBox="1"/>
            <p:nvPr/>
          </p:nvSpPr>
          <p:spPr>
            <a:xfrm>
              <a:off x="194290" y="2578205"/>
              <a:ext cx="3738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800"/>
                <a:t>Luz (OEM) no polarizada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E6E99531-7C54-43B3-8CB8-7257CDFCD6D2}"/>
                    </a:ext>
                  </a:extLst>
                </p:cNvPr>
                <p:cNvSpPr txBox="1"/>
                <p:nvPr/>
              </p:nvSpPr>
              <p:spPr>
                <a:xfrm>
                  <a:off x="1386376" y="3376650"/>
                  <a:ext cx="1293367" cy="8283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𝑁𝑃</m:t>
                            </m:r>
                          </m:sub>
                        </m:sSub>
                        <m:r>
                          <a:rPr lang="es-CL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s-CL" sz="48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E6E99531-7C54-43B3-8CB8-7257CDFCD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376" y="3376650"/>
                  <a:ext cx="1293367" cy="8283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400AB04-0EF8-49BD-8ED1-065E264477DB}"/>
              </a:ext>
            </a:extLst>
          </p:cNvPr>
          <p:cNvGrpSpPr/>
          <p:nvPr/>
        </p:nvGrpSpPr>
        <p:grpSpPr>
          <a:xfrm>
            <a:off x="4115017" y="1412776"/>
            <a:ext cx="2359941" cy="2902986"/>
            <a:chOff x="4115017" y="1412776"/>
            <a:chExt cx="2359941" cy="290298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76F9BFD7-7FE1-49BF-B025-65EB4B719EC8}"/>
                </a:ext>
              </a:extLst>
            </p:cNvPr>
            <p:cNvSpPr txBox="1"/>
            <p:nvPr/>
          </p:nvSpPr>
          <p:spPr>
            <a:xfrm>
              <a:off x="4115017" y="1412776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800"/>
                <a:t>Eje polarizador</a:t>
              </a:r>
            </a:p>
          </p:txBody>
        </p: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A0C39B7D-CB93-482B-BCCD-372DBCF0EF2E}"/>
                </a:ext>
              </a:extLst>
            </p:cNvPr>
            <p:cNvGrpSpPr/>
            <p:nvPr/>
          </p:nvGrpSpPr>
          <p:grpSpPr>
            <a:xfrm>
              <a:off x="4891618" y="3033623"/>
              <a:ext cx="1422748" cy="1282139"/>
              <a:chOff x="4891618" y="3033623"/>
              <a:chExt cx="1422748" cy="1282139"/>
            </a:xfrm>
          </p:grpSpPr>
          <p:grpSp>
            <p:nvGrpSpPr>
              <p:cNvPr id="47" name="Grupo 46">
                <a:extLst>
                  <a:ext uri="{FF2B5EF4-FFF2-40B4-BE49-F238E27FC236}">
                    <a16:creationId xmlns:a16="http://schemas.microsoft.com/office/drawing/2014/main" id="{E9A66210-9940-4BEE-B91D-DE4231164DF8}"/>
                  </a:ext>
                </a:extLst>
              </p:cNvPr>
              <p:cNvGrpSpPr/>
              <p:nvPr/>
            </p:nvGrpSpPr>
            <p:grpSpPr>
              <a:xfrm>
                <a:off x="4891618" y="3033623"/>
                <a:ext cx="1422748" cy="1282139"/>
                <a:chOff x="4891618" y="3033623"/>
                <a:chExt cx="1422748" cy="1282139"/>
              </a:xfrm>
            </p:grpSpPr>
            <p:cxnSp>
              <p:nvCxnSpPr>
                <p:cNvPr id="15" name="Conector recto 14">
                  <a:extLst>
                    <a:ext uri="{FF2B5EF4-FFF2-40B4-BE49-F238E27FC236}">
                      <a16:creationId xmlns:a16="http://schemas.microsoft.com/office/drawing/2014/main" id="{06E652FA-043B-4B8E-9ECA-B6F10FA35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91618" y="3546606"/>
                  <a:ext cx="772334" cy="769156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7D688EF6-8FD5-48B9-89D0-1097DAF81EB8}"/>
                    </a:ext>
                  </a:extLst>
                </p:cNvPr>
                <p:cNvSpPr/>
                <p:nvPr/>
              </p:nvSpPr>
              <p:spPr>
                <a:xfrm rot="2969208">
                  <a:off x="6115604" y="2923542"/>
                  <a:ext cx="88681" cy="30884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63385708-D5BB-41E8-AAC8-73DD2C15EC40}"/>
                  </a:ext>
                </a:extLst>
              </p:cNvPr>
              <p:cNvGrpSpPr/>
              <p:nvPr/>
            </p:nvGrpSpPr>
            <p:grpSpPr>
              <a:xfrm>
                <a:off x="4943872" y="3415670"/>
                <a:ext cx="646900" cy="740978"/>
                <a:chOff x="4943872" y="3415670"/>
                <a:chExt cx="646900" cy="7409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CuadroTexto 39">
                      <a:extLst>
                        <a:ext uri="{FF2B5EF4-FFF2-40B4-BE49-F238E27FC236}">
                          <a16:creationId xmlns:a16="http://schemas.microsoft.com/office/drawing/2014/main" id="{FD261046-721C-4A06-956A-5972A1A03C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1904" y="3491716"/>
                      <a:ext cx="2510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s-CL" sz="2400"/>
                    </a:p>
                  </p:txBody>
                </p:sp>
              </mc:Choice>
              <mc:Fallback xmlns="">
                <p:sp>
                  <p:nvSpPr>
                    <p:cNvPr id="40" name="CuadroTexto 39">
                      <a:extLst>
                        <a:ext uri="{FF2B5EF4-FFF2-40B4-BE49-F238E27FC236}">
                          <a16:creationId xmlns:a16="http://schemas.microsoft.com/office/drawing/2014/main" id="{FD261046-721C-4A06-956A-5972A1A03C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1904" y="3491716"/>
                      <a:ext cx="25109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829" r="-26829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Arco 41">
                  <a:extLst>
                    <a:ext uri="{FF2B5EF4-FFF2-40B4-BE49-F238E27FC236}">
                      <a16:creationId xmlns:a16="http://schemas.microsoft.com/office/drawing/2014/main" id="{FB8E008B-1C0C-4B80-BF82-A4924541D012}"/>
                    </a:ext>
                  </a:extLst>
                </p:cNvPr>
                <p:cNvSpPr/>
                <p:nvPr/>
              </p:nvSpPr>
              <p:spPr>
                <a:xfrm>
                  <a:off x="4943872" y="3415670"/>
                  <a:ext cx="646900" cy="740978"/>
                </a:xfrm>
                <a:prstGeom prst="arc">
                  <a:avLst>
                    <a:gd name="adj1" fmla="val 16103856"/>
                    <a:gd name="adj2" fmla="val 1994291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</p:grp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9E75A11-81A7-42AD-A93C-A05E95236BA7}"/>
              </a:ext>
            </a:extLst>
          </p:cNvPr>
          <p:cNvSpPr txBox="1"/>
          <p:nvPr/>
        </p:nvSpPr>
        <p:spPr>
          <a:xfrm>
            <a:off x="270455" y="4571515"/>
            <a:ext cx="2049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¿Intensidad?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70D4EC4-67E3-4466-ABBB-C4492D06C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26" y="1726286"/>
            <a:ext cx="2611008" cy="3646930"/>
          </a:xfrm>
          <a:prstGeom prst="rect">
            <a:avLst/>
          </a:prstGeom>
        </p:spPr>
      </p:pic>
      <p:grpSp>
        <p:nvGrpSpPr>
          <p:cNvPr id="62" name="Grupo 61">
            <a:extLst>
              <a:ext uri="{FF2B5EF4-FFF2-40B4-BE49-F238E27FC236}">
                <a16:creationId xmlns:a16="http://schemas.microsoft.com/office/drawing/2014/main" id="{3D4E6CB5-9CB2-41EE-993E-B09B8FAA0F09}"/>
              </a:ext>
            </a:extLst>
          </p:cNvPr>
          <p:cNvGrpSpPr/>
          <p:nvPr/>
        </p:nvGrpSpPr>
        <p:grpSpPr>
          <a:xfrm>
            <a:off x="6579783" y="2144631"/>
            <a:ext cx="1740477" cy="2482095"/>
            <a:chOff x="6579783" y="2144631"/>
            <a:chExt cx="1740477" cy="2482095"/>
          </a:xfrm>
        </p:grpSpPr>
        <p:sp>
          <p:nvSpPr>
            <p:cNvPr id="21" name="Flecha: hacia abajo 20">
              <a:extLst>
                <a:ext uri="{FF2B5EF4-FFF2-40B4-BE49-F238E27FC236}">
                  <a16:creationId xmlns:a16="http://schemas.microsoft.com/office/drawing/2014/main" id="{21B30F17-F26D-4268-8F48-C15C411964DE}"/>
                </a:ext>
              </a:extLst>
            </p:cNvPr>
            <p:cNvSpPr/>
            <p:nvPr/>
          </p:nvSpPr>
          <p:spPr>
            <a:xfrm rot="13725809">
              <a:off x="7311925" y="2779064"/>
              <a:ext cx="143971" cy="1064237"/>
            </a:xfrm>
            <a:prstGeom prst="downArrow">
              <a:avLst>
                <a:gd name="adj1" fmla="val 50000"/>
                <a:gd name="adj2" fmla="val 227606"/>
              </a:avLst>
            </a:prstGeom>
            <a:solidFill>
              <a:srgbClr val="EC038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85956DDE-6474-4A53-A0F2-322534BABC5B}"/>
                </a:ext>
              </a:extLst>
            </p:cNvPr>
            <p:cNvGrpSpPr/>
            <p:nvPr/>
          </p:nvGrpSpPr>
          <p:grpSpPr>
            <a:xfrm>
              <a:off x="6579783" y="2144631"/>
              <a:ext cx="1740477" cy="2482095"/>
              <a:chOff x="6579783" y="2144631"/>
              <a:chExt cx="1740477" cy="2482095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6F772652-3718-47D0-A246-4536A5A406FB}"/>
                  </a:ext>
                </a:extLst>
              </p:cNvPr>
              <p:cNvGrpSpPr/>
              <p:nvPr/>
            </p:nvGrpSpPr>
            <p:grpSpPr>
              <a:xfrm>
                <a:off x="6579783" y="2322470"/>
                <a:ext cx="1311023" cy="2304256"/>
                <a:chOff x="6579783" y="2322470"/>
                <a:chExt cx="1311023" cy="2304256"/>
              </a:xfrm>
            </p:grpSpPr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F3E27D9A-F63C-4D7B-AE27-443711FB83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1574" y="2516689"/>
                  <a:ext cx="832727" cy="427248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>
                  <a:extLst>
                    <a:ext uri="{FF2B5EF4-FFF2-40B4-BE49-F238E27FC236}">
                      <a16:creationId xmlns:a16="http://schemas.microsoft.com/office/drawing/2014/main" id="{66597FBC-1727-40E2-8179-6BE424F79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4301" y="2943937"/>
                  <a:ext cx="6199" cy="1138227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Grupo 50">
                  <a:extLst>
                    <a:ext uri="{FF2B5EF4-FFF2-40B4-BE49-F238E27FC236}">
                      <a16:creationId xmlns:a16="http://schemas.microsoft.com/office/drawing/2014/main" id="{AF22B08C-7AF9-4C63-BF6B-D53AB475CFEA}"/>
                    </a:ext>
                  </a:extLst>
                </p:cNvPr>
                <p:cNvGrpSpPr/>
                <p:nvPr/>
              </p:nvGrpSpPr>
              <p:grpSpPr>
                <a:xfrm>
                  <a:off x="6579783" y="2322470"/>
                  <a:ext cx="1311023" cy="2304256"/>
                  <a:chOff x="6579783" y="2322470"/>
                  <a:chExt cx="1311023" cy="2304256"/>
                </a:xfrm>
              </p:grpSpPr>
              <p:grpSp>
                <p:nvGrpSpPr>
                  <p:cNvPr id="48" name="Grupo 47">
                    <a:extLst>
                      <a:ext uri="{FF2B5EF4-FFF2-40B4-BE49-F238E27FC236}">
                        <a16:creationId xmlns:a16="http://schemas.microsoft.com/office/drawing/2014/main" id="{DC56B33A-EA16-412A-971A-AFC07685CF59}"/>
                      </a:ext>
                    </a:extLst>
                  </p:cNvPr>
                  <p:cNvGrpSpPr/>
                  <p:nvPr/>
                </p:nvGrpSpPr>
                <p:grpSpPr>
                  <a:xfrm>
                    <a:off x="6579783" y="2322470"/>
                    <a:ext cx="1311023" cy="2304256"/>
                    <a:chOff x="6579783" y="2322470"/>
                    <a:chExt cx="1311023" cy="2304256"/>
                  </a:xfrm>
                </p:grpSpPr>
                <p:cxnSp>
                  <p:nvCxnSpPr>
                    <p:cNvPr id="9" name="Conector recto 8">
                      <a:extLst>
                        <a:ext uri="{FF2B5EF4-FFF2-40B4-BE49-F238E27FC236}">
                          <a16:creationId xmlns:a16="http://schemas.microsoft.com/office/drawing/2014/main" id="{8FD5DB43-4D89-4D6E-A870-AAC7DF001F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71574" y="2322470"/>
                      <a:ext cx="0" cy="230425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Conector recto 30">
                      <a:extLst>
                        <a:ext uri="{FF2B5EF4-FFF2-40B4-BE49-F238E27FC236}">
                          <a16:creationId xmlns:a16="http://schemas.microsoft.com/office/drawing/2014/main" id="{BBC42250-8CED-4F2A-B73B-B120D2AE1D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79783" y="3450022"/>
                      <a:ext cx="1311023" cy="67264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upo 49">
                    <a:extLst>
                      <a:ext uri="{FF2B5EF4-FFF2-40B4-BE49-F238E27FC236}">
                        <a16:creationId xmlns:a16="http://schemas.microsoft.com/office/drawing/2014/main" id="{CCDD5948-DCCD-438F-93AE-6E0A25BDC5D4}"/>
                      </a:ext>
                    </a:extLst>
                  </p:cNvPr>
                  <p:cNvGrpSpPr/>
                  <p:nvPr/>
                </p:nvGrpSpPr>
                <p:grpSpPr>
                  <a:xfrm>
                    <a:off x="6650465" y="3140968"/>
                    <a:ext cx="646900" cy="740978"/>
                    <a:chOff x="6650465" y="3140968"/>
                    <a:chExt cx="646900" cy="7409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CuadroTexto 40">
                          <a:extLst>
                            <a:ext uri="{FF2B5EF4-FFF2-40B4-BE49-F238E27FC236}">
                              <a16:creationId xmlns:a16="http://schemas.microsoft.com/office/drawing/2014/main" id="{40FD5B38-E777-4606-8B17-B708079885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2073" y="3183751"/>
                          <a:ext cx="25109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s-CL" sz="2400"/>
                        </a:p>
                      </p:txBody>
                    </p:sp>
                  </mc:Choice>
                  <mc:Fallback xmlns="">
                    <p:sp>
                      <p:nvSpPr>
                        <p:cNvPr id="41" name="CuadroTexto 40">
                          <a:extLst>
                            <a:ext uri="{FF2B5EF4-FFF2-40B4-BE49-F238E27FC236}">
                              <a16:creationId xmlns:a16="http://schemas.microsoft.com/office/drawing/2014/main" id="{40FD5B38-E777-4606-8B17-B708079885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952073" y="3183751"/>
                          <a:ext cx="251094" cy="369332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26190" r="-23810" b="-65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3" name="Arco 42">
                      <a:extLst>
                        <a:ext uri="{FF2B5EF4-FFF2-40B4-BE49-F238E27FC236}">
                          <a16:creationId xmlns:a16="http://schemas.microsoft.com/office/drawing/2014/main" id="{A0EF97E7-A242-43CF-AA09-254082AAD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465" y="3140968"/>
                      <a:ext cx="646900" cy="740978"/>
                    </a:xfrm>
                    <a:prstGeom prst="arc">
                      <a:avLst>
                        <a:gd name="adj1" fmla="val 16103856"/>
                        <a:gd name="adj2" fmla="val 19989062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CL"/>
                    </a:p>
                  </p:txBody>
                </p: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CB964F29-C547-4D37-BBFB-939E2D99C9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43957" y="2144631"/>
                    <a:ext cx="776303" cy="8283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s-CL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s-CL" sz="48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CB964F29-C547-4D37-BBFB-939E2D99C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3957" y="2144631"/>
                    <a:ext cx="776303" cy="82830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285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Filtro Polarizador (II): Ley de </a:t>
            </a:r>
            <a:r>
              <a:rPr lang="es-ES_tradnl" b="1" err="1"/>
              <a:t>Malus</a:t>
            </a:r>
            <a:endParaRPr lang="es-ES_tradnl" b="1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A949E2-D21E-42D0-B384-4B45BE74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27" y="2092898"/>
            <a:ext cx="2388961" cy="44186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56C46F-5CF3-414B-8F31-05AE7EAC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25" y="3079845"/>
            <a:ext cx="2061793" cy="264221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6E652FA-043B-4B8E-9ECA-B6F10FA35F7B}"/>
              </a:ext>
            </a:extLst>
          </p:cNvPr>
          <p:cNvCxnSpPr>
            <a:cxnSpLocks/>
          </p:cNvCxnSpPr>
          <p:nvPr/>
        </p:nvCxnSpPr>
        <p:spPr>
          <a:xfrm flipH="1">
            <a:off x="4891618" y="3533058"/>
            <a:ext cx="772334" cy="7691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D688EF6-8FD5-48B9-89D0-1097DAF81EB8}"/>
              </a:ext>
            </a:extLst>
          </p:cNvPr>
          <p:cNvSpPr/>
          <p:nvPr/>
        </p:nvSpPr>
        <p:spPr>
          <a:xfrm rot="2969208">
            <a:off x="6115604" y="2909994"/>
            <a:ext cx="88681" cy="30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6E7506C-AC1C-441D-B848-CEC16C7E69F3}"/>
              </a:ext>
            </a:extLst>
          </p:cNvPr>
          <p:cNvCxnSpPr>
            <a:cxnSpLocks/>
          </p:cNvCxnSpPr>
          <p:nvPr/>
        </p:nvCxnSpPr>
        <p:spPr>
          <a:xfrm flipV="1">
            <a:off x="6206561" y="3436608"/>
            <a:ext cx="1892498" cy="338915"/>
          </a:xfrm>
          <a:prstGeom prst="line">
            <a:avLst/>
          </a:prstGeom>
          <a:ln w="28575">
            <a:solidFill>
              <a:srgbClr val="761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2653C19-A0F9-4057-9E39-AA668CA83B28}"/>
              </a:ext>
            </a:extLst>
          </p:cNvPr>
          <p:cNvSpPr txBox="1"/>
          <p:nvPr/>
        </p:nvSpPr>
        <p:spPr>
          <a:xfrm>
            <a:off x="194290" y="2564657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Luz (OEM) no polarizada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2EDA12-26C1-4D37-A8DB-0B789EF18EA8}"/>
              </a:ext>
            </a:extLst>
          </p:cNvPr>
          <p:cNvSpPr txBox="1"/>
          <p:nvPr/>
        </p:nvSpPr>
        <p:spPr>
          <a:xfrm>
            <a:off x="3615175" y="6327512"/>
            <a:ext cx="353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Filtro polarizador lineal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F9BFD7-7FE1-49BF-B025-65EB4B719EC8}"/>
              </a:ext>
            </a:extLst>
          </p:cNvPr>
          <p:cNvSpPr txBox="1"/>
          <p:nvPr/>
        </p:nvSpPr>
        <p:spPr>
          <a:xfrm>
            <a:off x="4115017" y="1399228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Eje polarizador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6E99531-7C54-43B3-8CB8-7257CDFCD6D2}"/>
                  </a:ext>
                </a:extLst>
              </p:cNvPr>
              <p:cNvSpPr txBox="1"/>
              <p:nvPr/>
            </p:nvSpPr>
            <p:spPr>
              <a:xfrm>
                <a:off x="1386376" y="3363102"/>
                <a:ext cx="1293367" cy="82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𝑁𝑃</m:t>
                          </m:r>
                        </m:sub>
                      </m:sSub>
                      <m:r>
                        <a:rPr lang="es-CL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L" sz="4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6E99531-7C54-43B3-8CB8-7257CDFC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76" y="3363102"/>
                <a:ext cx="1293367" cy="828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21B30F17-F26D-4268-8F48-C15C411964DE}"/>
              </a:ext>
            </a:extLst>
          </p:cNvPr>
          <p:cNvSpPr/>
          <p:nvPr/>
        </p:nvSpPr>
        <p:spPr>
          <a:xfrm rot="13725809">
            <a:off x="7311925" y="2765516"/>
            <a:ext cx="143971" cy="1064237"/>
          </a:xfrm>
          <a:prstGeom prst="downArrow">
            <a:avLst>
              <a:gd name="adj1" fmla="val 50000"/>
              <a:gd name="adj2" fmla="val 227606"/>
            </a:avLst>
          </a:prstGeom>
          <a:solidFill>
            <a:srgbClr val="EC03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FD5DB43-4D89-4D6E-A870-AAC7DF001FAC}"/>
              </a:ext>
            </a:extLst>
          </p:cNvPr>
          <p:cNvCxnSpPr>
            <a:cxnSpLocks/>
          </p:cNvCxnSpPr>
          <p:nvPr/>
        </p:nvCxnSpPr>
        <p:spPr>
          <a:xfrm>
            <a:off x="6971574" y="2308922"/>
            <a:ext cx="0" cy="230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BC42250-8CED-4F2A-B73B-B120D2AE1DB8}"/>
              </a:ext>
            </a:extLst>
          </p:cNvPr>
          <p:cNvCxnSpPr>
            <a:cxnSpLocks/>
          </p:cNvCxnSpPr>
          <p:nvPr/>
        </p:nvCxnSpPr>
        <p:spPr>
          <a:xfrm>
            <a:off x="6579783" y="3436474"/>
            <a:ext cx="1311023" cy="67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BA2032D-2F32-41A1-B906-F1E6AE3629B5}"/>
              </a:ext>
            </a:extLst>
          </p:cNvPr>
          <p:cNvCxnSpPr>
            <a:cxnSpLocks/>
          </p:cNvCxnSpPr>
          <p:nvPr/>
        </p:nvCxnSpPr>
        <p:spPr>
          <a:xfrm>
            <a:off x="4804232" y="3719470"/>
            <a:ext cx="1024887" cy="490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3E27D9A-F63C-4D7B-AE27-443711FB8345}"/>
              </a:ext>
            </a:extLst>
          </p:cNvPr>
          <p:cNvCxnSpPr>
            <a:cxnSpLocks/>
          </p:cNvCxnSpPr>
          <p:nvPr/>
        </p:nvCxnSpPr>
        <p:spPr>
          <a:xfrm>
            <a:off x="6971574" y="2503141"/>
            <a:ext cx="832727" cy="427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18D0CFF-435E-4B3D-89EE-283F4C040D7A}"/>
              </a:ext>
            </a:extLst>
          </p:cNvPr>
          <p:cNvCxnSpPr>
            <a:cxnSpLocks/>
          </p:cNvCxnSpPr>
          <p:nvPr/>
        </p:nvCxnSpPr>
        <p:spPr>
          <a:xfrm>
            <a:off x="5257304" y="2461322"/>
            <a:ext cx="0" cy="236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9F1C00B-D5D4-48E3-9E32-0F7F9576E0C7}"/>
                  </a:ext>
                </a:extLst>
              </p:cNvPr>
              <p:cNvSpPr txBox="1"/>
              <p:nvPr/>
            </p:nvSpPr>
            <p:spPr>
              <a:xfrm>
                <a:off x="7543957" y="2144631"/>
                <a:ext cx="776303" cy="82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4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9F1C00B-D5D4-48E3-9E32-0F7F9576E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57" y="2144631"/>
                <a:ext cx="776303" cy="828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6597FBC-1727-40E2-8179-6BE424F79811}"/>
              </a:ext>
            </a:extLst>
          </p:cNvPr>
          <p:cNvCxnSpPr>
            <a:cxnSpLocks/>
          </p:cNvCxnSpPr>
          <p:nvPr/>
        </p:nvCxnSpPr>
        <p:spPr>
          <a:xfrm>
            <a:off x="7804301" y="2930389"/>
            <a:ext cx="6199" cy="113822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6CD0BF47-D702-49F2-8CB0-7F5CDEA3240B}"/>
              </a:ext>
            </a:extLst>
          </p:cNvPr>
          <p:cNvGrpSpPr/>
          <p:nvPr/>
        </p:nvGrpSpPr>
        <p:grpSpPr>
          <a:xfrm>
            <a:off x="8007927" y="1268760"/>
            <a:ext cx="3863032" cy="4573903"/>
            <a:chOff x="8007927" y="1268760"/>
            <a:chExt cx="3863032" cy="4573903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E7BB0E26-8726-4834-AF5C-BE69FD51A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7927" y="1424031"/>
              <a:ext cx="2388961" cy="4418632"/>
            </a:xfrm>
            <a:prstGeom prst="rect">
              <a:avLst/>
            </a:prstGeom>
          </p:spPr>
        </p:pic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648CD448-2CDE-4156-94D6-0C3F97961826}"/>
                </a:ext>
              </a:extLst>
            </p:cNvPr>
            <p:cNvSpPr/>
            <p:nvPr/>
          </p:nvSpPr>
          <p:spPr>
            <a:xfrm>
              <a:off x="9010909" y="1268760"/>
              <a:ext cx="71992" cy="308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528D4F1-5885-44A6-B793-5A066A6A6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8461" y="2767741"/>
              <a:ext cx="1892498" cy="338915"/>
            </a:xfrm>
            <a:prstGeom prst="line">
              <a:avLst/>
            </a:prstGeom>
            <a:ln w="28575">
              <a:solidFill>
                <a:srgbClr val="761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CC1FAA3-9A04-41C9-BFFC-227851395795}"/>
                </a:ext>
              </a:extLst>
            </p:cNvPr>
            <p:cNvCxnSpPr>
              <a:cxnSpLocks/>
            </p:cNvCxnSpPr>
            <p:nvPr/>
          </p:nvCxnSpPr>
          <p:spPr>
            <a:xfrm>
              <a:off x="8570457" y="3042323"/>
              <a:ext cx="1024887" cy="490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3E419698-F7B6-43E4-A045-CB2FC9FD53FE}"/>
                </a:ext>
              </a:extLst>
            </p:cNvPr>
            <p:cNvCxnSpPr>
              <a:cxnSpLocks/>
            </p:cNvCxnSpPr>
            <p:nvPr/>
          </p:nvCxnSpPr>
          <p:spPr>
            <a:xfrm>
              <a:off x="9023529" y="1784175"/>
              <a:ext cx="0" cy="2367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083B6B8-C061-4ADB-BE74-A97EEA69853F}"/>
              </a:ext>
            </a:extLst>
          </p:cNvPr>
          <p:cNvGrpSpPr/>
          <p:nvPr/>
        </p:nvGrpSpPr>
        <p:grpSpPr>
          <a:xfrm>
            <a:off x="6929542" y="3773163"/>
            <a:ext cx="1193127" cy="873493"/>
            <a:chOff x="6929542" y="3773163"/>
            <a:chExt cx="1193127" cy="873493"/>
          </a:xfrm>
        </p:grpSpPr>
        <p:sp>
          <p:nvSpPr>
            <p:cNvPr id="44" name="Flecha: hacia abajo 43">
              <a:extLst>
                <a:ext uri="{FF2B5EF4-FFF2-40B4-BE49-F238E27FC236}">
                  <a16:creationId xmlns:a16="http://schemas.microsoft.com/office/drawing/2014/main" id="{566C3A6B-6282-4724-B965-EB16FE84D49A}"/>
                </a:ext>
              </a:extLst>
            </p:cNvPr>
            <p:cNvSpPr/>
            <p:nvPr/>
          </p:nvSpPr>
          <p:spPr>
            <a:xfrm rot="17937136">
              <a:off x="7330534" y="3372171"/>
              <a:ext cx="125467" cy="927452"/>
            </a:xfrm>
            <a:prstGeom prst="downArrow">
              <a:avLst>
                <a:gd name="adj1" fmla="val 50000"/>
                <a:gd name="adj2" fmla="val 227606"/>
              </a:avLst>
            </a:prstGeom>
            <a:solidFill>
              <a:srgbClr val="FE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4656B84C-14CA-448F-A063-80111E5120E8}"/>
                    </a:ext>
                  </a:extLst>
                </p:cNvPr>
                <p:cNvSpPr txBox="1"/>
                <p:nvPr/>
              </p:nvSpPr>
              <p:spPr>
                <a:xfrm>
                  <a:off x="7498331" y="4092658"/>
                  <a:ext cx="62433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s-CL" sz="36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4656B84C-14CA-448F-A063-80111E512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8331" y="4092658"/>
                  <a:ext cx="624338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9D8C9185-6D59-41A1-A7AD-EDFE5564EF27}"/>
              </a:ext>
            </a:extLst>
          </p:cNvPr>
          <p:cNvGrpSpPr/>
          <p:nvPr/>
        </p:nvGrpSpPr>
        <p:grpSpPr>
          <a:xfrm>
            <a:off x="6296456" y="1895526"/>
            <a:ext cx="744531" cy="1762974"/>
            <a:chOff x="6296456" y="1895526"/>
            <a:chExt cx="744531" cy="1762974"/>
          </a:xfrm>
        </p:grpSpPr>
        <p:sp>
          <p:nvSpPr>
            <p:cNvPr id="45" name="Flecha: hacia abajo 44">
              <a:extLst>
                <a:ext uri="{FF2B5EF4-FFF2-40B4-BE49-F238E27FC236}">
                  <a16:creationId xmlns:a16="http://schemas.microsoft.com/office/drawing/2014/main" id="{618A649C-6658-4CA1-BD11-BB49E2981F88}"/>
                </a:ext>
              </a:extLst>
            </p:cNvPr>
            <p:cNvSpPr/>
            <p:nvPr/>
          </p:nvSpPr>
          <p:spPr>
            <a:xfrm rot="10800000">
              <a:off x="6903214" y="2520275"/>
              <a:ext cx="137773" cy="1138225"/>
            </a:xfrm>
            <a:prstGeom prst="downArrow">
              <a:avLst>
                <a:gd name="adj1" fmla="val 50000"/>
                <a:gd name="adj2" fmla="val 227606"/>
              </a:avLst>
            </a:prstGeom>
            <a:solidFill>
              <a:srgbClr val="FE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4AA3ABE8-5186-4BF2-BC75-70118F75C6BE}"/>
                    </a:ext>
                  </a:extLst>
                </p:cNvPr>
                <p:cNvSpPr txBox="1"/>
                <p:nvPr/>
              </p:nvSpPr>
              <p:spPr>
                <a:xfrm>
                  <a:off x="6296456" y="1895526"/>
                  <a:ext cx="544188" cy="565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s-CL" sz="36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4AA3ABE8-5186-4BF2-BC75-70118F75C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456" y="1895526"/>
                  <a:ext cx="544188" cy="5657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61790615-9A81-4386-AAFB-998F336DC631}"/>
              </a:ext>
            </a:extLst>
          </p:cNvPr>
          <p:cNvSpPr/>
          <p:nvPr/>
        </p:nvSpPr>
        <p:spPr>
          <a:xfrm rot="10800000">
            <a:off x="10695068" y="1894521"/>
            <a:ext cx="143971" cy="1064237"/>
          </a:xfrm>
          <a:prstGeom prst="downArrow">
            <a:avLst>
              <a:gd name="adj1" fmla="val 50000"/>
              <a:gd name="adj2" fmla="val 227606"/>
            </a:avLst>
          </a:prstGeom>
          <a:solidFill>
            <a:srgbClr val="EC03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EACE5F5B-D5AA-41C2-8B5B-7EC50E9BAF27}"/>
                  </a:ext>
                </a:extLst>
              </p:cNvPr>
              <p:cNvSpPr txBox="1"/>
              <p:nvPr/>
            </p:nvSpPr>
            <p:spPr>
              <a:xfrm>
                <a:off x="9403676" y="1180826"/>
                <a:ext cx="2698495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3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EACE5F5B-D5AA-41C2-8B5B-7EC50E9BA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76" y="1180826"/>
                <a:ext cx="2698495" cy="565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03B75DB1-BCE3-4DA6-8466-1AB6B5285819}"/>
                  </a:ext>
                </a:extLst>
              </p:cNvPr>
              <p:cNvSpPr txBox="1"/>
              <p:nvPr/>
            </p:nvSpPr>
            <p:spPr>
              <a:xfrm>
                <a:off x="5231904" y="3491716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03B75DB1-BCE3-4DA6-8466-1AB6B5285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491716"/>
                <a:ext cx="251094" cy="369332"/>
              </a:xfrm>
              <a:prstGeom prst="rect">
                <a:avLst/>
              </a:prstGeom>
              <a:blipFill>
                <a:blip r:embed="rId9"/>
                <a:stretch>
                  <a:fillRect l="-26829" r="-268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63FE2B7A-3113-4268-B4A0-B58084197C89}"/>
                  </a:ext>
                </a:extLst>
              </p:cNvPr>
              <p:cNvSpPr txBox="1"/>
              <p:nvPr/>
            </p:nvSpPr>
            <p:spPr>
              <a:xfrm>
                <a:off x="6989547" y="3130793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63FE2B7A-3113-4268-B4A0-B5808419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547" y="3130793"/>
                <a:ext cx="251094" cy="369332"/>
              </a:xfrm>
              <a:prstGeom prst="rect">
                <a:avLst/>
              </a:prstGeom>
              <a:blipFill>
                <a:blip r:embed="rId10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o 53">
            <a:extLst>
              <a:ext uri="{FF2B5EF4-FFF2-40B4-BE49-F238E27FC236}">
                <a16:creationId xmlns:a16="http://schemas.microsoft.com/office/drawing/2014/main" id="{FDD8CF47-2501-49ED-B6CC-8C42580FC4DC}"/>
              </a:ext>
            </a:extLst>
          </p:cNvPr>
          <p:cNvSpPr/>
          <p:nvPr/>
        </p:nvSpPr>
        <p:spPr>
          <a:xfrm>
            <a:off x="4943872" y="3415670"/>
            <a:ext cx="646900" cy="740978"/>
          </a:xfrm>
          <a:prstGeom prst="arc">
            <a:avLst>
              <a:gd name="adj1" fmla="val 16103856"/>
              <a:gd name="adj2" fmla="val 199429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E42CA034-CC3E-49D2-AA07-735323BD3153}"/>
              </a:ext>
            </a:extLst>
          </p:cNvPr>
          <p:cNvSpPr/>
          <p:nvPr/>
        </p:nvSpPr>
        <p:spPr>
          <a:xfrm>
            <a:off x="6687939" y="3088010"/>
            <a:ext cx="646900" cy="740978"/>
          </a:xfrm>
          <a:prstGeom prst="arc">
            <a:avLst>
              <a:gd name="adj1" fmla="val 16103856"/>
              <a:gd name="adj2" fmla="val 19989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F7CF2227-F8B2-4B95-86F2-C8465CBBFB59}"/>
                  </a:ext>
                </a:extLst>
              </p:cNvPr>
              <p:cNvSpPr txBox="1"/>
              <p:nvPr/>
            </p:nvSpPr>
            <p:spPr>
              <a:xfrm>
                <a:off x="8634540" y="5946107"/>
                <a:ext cx="355122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4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L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CL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CL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480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F7CF2227-F8B2-4B95-86F2-C8465CBB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540" y="5946107"/>
                <a:ext cx="3551229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6CEC57-A5ED-4A7C-B788-67B58D5CB511}"/>
                  </a:ext>
                </a:extLst>
              </p:cNvPr>
              <p:cNvSpPr txBox="1"/>
              <p:nvPr/>
            </p:nvSpPr>
            <p:spPr>
              <a:xfrm>
                <a:off x="10074168" y="4901357"/>
                <a:ext cx="170565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CL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CL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40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6CEC57-A5ED-4A7C-B788-67B58D5C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168" y="4901357"/>
                <a:ext cx="1705659" cy="6771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7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Filtro Polarizador (II): Ley de Malus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E6826F6-9AA4-4403-835D-97892079999B}"/>
              </a:ext>
            </a:extLst>
          </p:cNvPr>
          <p:cNvSpPr txBox="1"/>
          <p:nvPr/>
        </p:nvSpPr>
        <p:spPr>
          <a:xfrm>
            <a:off x="8904312" y="1314020"/>
            <a:ext cx="2049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/>
              <a:t>¿Intensidad?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A5989A-23E5-462E-A589-10F84BDB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84784"/>
            <a:ext cx="6737354" cy="32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744CA-FACE-4DAC-811B-7E295EDA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Aplicación: Lentes de sol polarizados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447C29-E754-4582-93F2-9FC0E42C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45" y="1336601"/>
            <a:ext cx="6272658" cy="4184798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D1221EAA-6B74-4F45-A2BC-13653FA28AD8}"/>
              </a:ext>
            </a:extLst>
          </p:cNvPr>
          <p:cNvGrpSpPr/>
          <p:nvPr/>
        </p:nvGrpSpPr>
        <p:grpSpPr>
          <a:xfrm>
            <a:off x="838200" y="1268760"/>
            <a:ext cx="3744416" cy="2437014"/>
            <a:chOff x="393669" y="1504145"/>
            <a:chExt cx="4509120" cy="24482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0D21F09-612E-4540-AF31-4C66F6B19A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57" b="23347"/>
            <a:stretch/>
          </p:blipFill>
          <p:spPr bwMode="auto">
            <a:xfrm>
              <a:off x="393669" y="1504145"/>
              <a:ext cx="4509120" cy="244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486628C3-FADE-4462-BF68-727ACE845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425" y="2870200"/>
              <a:ext cx="519113" cy="1333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34D99CF-3F20-4DA8-9592-E7A3D85262C3}"/>
              </a:ext>
            </a:extLst>
          </p:cNvPr>
          <p:cNvGrpSpPr/>
          <p:nvPr/>
        </p:nvGrpSpPr>
        <p:grpSpPr>
          <a:xfrm>
            <a:off x="92555" y="4391125"/>
            <a:ext cx="5235705" cy="1257709"/>
            <a:chOff x="92555" y="4391125"/>
            <a:chExt cx="5235705" cy="1257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E2DA9319-18D4-4326-97EF-33A0E026680B}"/>
                    </a:ext>
                  </a:extLst>
                </p:cNvPr>
                <p:cNvSpPr txBox="1"/>
                <p:nvPr/>
              </p:nvSpPr>
              <p:spPr>
                <a:xfrm>
                  <a:off x="983432" y="5094836"/>
                  <a:ext cx="312489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𝑀𝐴𝑋</m:t>
                            </m:r>
                          </m:sub>
                        </m:sSub>
                        <m:func>
                          <m:func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3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s-CL" sz="360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E2DA9319-18D4-4326-97EF-33A0E0266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32" y="5094836"/>
                  <a:ext cx="3124894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36C60C1-12F9-42DC-9ADE-911AC890207F}"/>
                </a:ext>
              </a:extLst>
            </p:cNvPr>
            <p:cNvSpPr txBox="1"/>
            <p:nvPr/>
          </p:nvSpPr>
          <p:spPr>
            <a:xfrm>
              <a:off x="92555" y="4391125"/>
              <a:ext cx="5235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/>
                <a:t>¿Puedo aplicar directamente?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2FDC75-5A50-4FC4-99D7-230A024A24EE}"/>
              </a:ext>
            </a:extLst>
          </p:cNvPr>
          <p:cNvSpPr txBox="1"/>
          <p:nvPr/>
        </p:nvSpPr>
        <p:spPr>
          <a:xfrm>
            <a:off x="371324" y="6035476"/>
            <a:ext cx="1144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3200">
                <a:solidFill>
                  <a:srgbClr val="FF0000"/>
                </a:solidFill>
              </a:rPr>
              <a:t>NO, porque para aplicar la Ley de </a:t>
            </a:r>
            <a:r>
              <a:rPr lang="es-CL" sz="3200" err="1">
                <a:solidFill>
                  <a:srgbClr val="FF0000"/>
                </a:solidFill>
              </a:rPr>
              <a:t>Malus</a:t>
            </a:r>
            <a:r>
              <a:rPr lang="es-CL" sz="3200">
                <a:solidFill>
                  <a:srgbClr val="FF0000"/>
                </a:solidFill>
              </a:rPr>
              <a:t> la luz debe estar polarizada.</a:t>
            </a:r>
          </a:p>
        </p:txBody>
      </p:sp>
    </p:spTree>
    <p:extLst>
      <p:ext uri="{BB962C8B-B14F-4D97-AF65-F5344CB8AC3E}">
        <p14:creationId xmlns:p14="http://schemas.microsoft.com/office/powerpoint/2010/main" val="11448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DB3A0-3C04-4C72-9E82-50ECEB2C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Aplicación: Pantalla de TV </a:t>
            </a:r>
          </a:p>
        </p:txBody>
      </p:sp>
      <p:pic>
        <p:nvPicPr>
          <p:cNvPr id="4" name="WhatsApp Video 2021-03-23 at 18.32.05 (1)">
            <a:hlinkClick r:id="" action="ppaction://media"/>
            <a:extLst>
              <a:ext uri="{FF2B5EF4-FFF2-40B4-BE49-F238E27FC236}">
                <a16:creationId xmlns:a16="http://schemas.microsoft.com/office/drawing/2014/main" id="{DBE6C163-1CB6-418D-83FE-774C40AB8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032" y="1988840"/>
            <a:ext cx="6487921" cy="3672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36E0F1-A0AF-48BD-9022-B0FA5022C365}"/>
              </a:ext>
            </a:extLst>
          </p:cNvPr>
          <p:cNvSpPr txBox="1"/>
          <p:nvPr/>
        </p:nvSpPr>
        <p:spPr>
          <a:xfrm>
            <a:off x="6960096" y="1988840"/>
            <a:ext cx="4964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/>
              <a:t>¿Está linealmente polarizada la luz que proviene de la pantalla de TV?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D48FE7-0583-49E8-BB28-5E0125B00B21}"/>
                  </a:ext>
                </a:extLst>
              </p:cNvPr>
              <p:cNvSpPr txBox="1"/>
              <p:nvPr/>
            </p:nvSpPr>
            <p:spPr>
              <a:xfrm>
                <a:off x="1931545" y="6021288"/>
                <a:ext cx="31248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360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D48FE7-0583-49E8-BB28-5E0125B00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45" y="6021288"/>
                <a:ext cx="312489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D575298B-0A3E-44C1-B4EC-9F60107A735C}"/>
              </a:ext>
            </a:extLst>
          </p:cNvPr>
          <p:cNvSpPr txBox="1"/>
          <p:nvPr/>
        </p:nvSpPr>
        <p:spPr>
          <a:xfrm>
            <a:off x="6888088" y="3675300"/>
            <a:ext cx="4964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/>
              <a:t>¿Puedo saber la dirección del Campo Eléctrico de la luz emitida por la pantalla de TV?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0A92946-9F65-44F8-A68F-DB9B1788D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920" y="5313978"/>
            <a:ext cx="2653731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57C25-9933-46EA-AB19-0C64B51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Aplicación: Polarización por Reflejo</a:t>
            </a:r>
          </a:p>
        </p:txBody>
      </p:sp>
      <p:pic>
        <p:nvPicPr>
          <p:cNvPr id="4" name="WhatsApp Video 2021-03-23 at 18.32.05">
            <a:hlinkClick r:id="" action="ppaction://media"/>
            <a:extLst>
              <a:ext uri="{FF2B5EF4-FFF2-40B4-BE49-F238E27FC236}">
                <a16:creationId xmlns:a16="http://schemas.microsoft.com/office/drawing/2014/main" id="{46F45347-3009-4C5E-AADF-976FC4167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3136" y="2564904"/>
            <a:ext cx="5878253" cy="332731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44C5E-CEA5-4633-A602-D1560A48761D}"/>
              </a:ext>
            </a:extLst>
          </p:cNvPr>
          <p:cNvSpPr txBox="1"/>
          <p:nvPr/>
        </p:nvSpPr>
        <p:spPr>
          <a:xfrm>
            <a:off x="695400" y="1412776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/>
              <a:t>Ángulo de Brewster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33CD4E-989B-4CEE-9C8A-E0378957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2" y="2112331"/>
            <a:ext cx="5930653" cy="3762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B638DA0-AD95-4F9C-903D-118883210CFF}"/>
                  </a:ext>
                </a:extLst>
              </p:cNvPr>
              <p:cNvSpPr txBox="1"/>
              <p:nvPr/>
            </p:nvSpPr>
            <p:spPr>
              <a:xfrm>
                <a:off x="7499815" y="1657796"/>
                <a:ext cx="31248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36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B638DA0-AD95-4F9C-903D-11888321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815" y="1657796"/>
                <a:ext cx="312489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F82F1BCB-C27E-4DD7-B0BA-830D3E75E4C8}"/>
              </a:ext>
            </a:extLst>
          </p:cNvPr>
          <p:cNvGrpSpPr/>
          <p:nvPr/>
        </p:nvGrpSpPr>
        <p:grpSpPr>
          <a:xfrm>
            <a:off x="1199456" y="6095998"/>
            <a:ext cx="10441160" cy="553998"/>
            <a:chOff x="1199456" y="6095998"/>
            <a:chExt cx="10441160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5989D89-1DA8-4C11-AF19-1F455CC5F58C}"/>
                    </a:ext>
                  </a:extLst>
                </p:cNvPr>
                <p:cNvSpPr txBox="1"/>
                <p:nvPr/>
              </p:nvSpPr>
              <p:spPr>
                <a:xfrm>
                  <a:off x="1199456" y="6095998"/>
                  <a:ext cx="340279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36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L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3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CL" sz="3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s-CL" sz="36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5989D89-1DA8-4C11-AF19-1F455CC5F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456" y="6095998"/>
                  <a:ext cx="3402791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2CEA8F0-697D-49A8-95B5-5EFEB52564E8}"/>
                </a:ext>
              </a:extLst>
            </p:cNvPr>
            <p:cNvSpPr txBox="1"/>
            <p:nvPr/>
          </p:nvSpPr>
          <p:spPr>
            <a:xfrm>
              <a:off x="6312024" y="6219070"/>
              <a:ext cx="53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/>
                <a:t>Revisar cuando veamos OEM en medios materiales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4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34C1D-6441-4EB5-91D8-546B5F08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err="1"/>
              <a:t>Momentum</a:t>
            </a:r>
            <a:r>
              <a:rPr lang="es-ES_tradnl" b="1"/>
              <a:t> en </a:t>
            </a:r>
            <a:r>
              <a:rPr lang="es-ES_tradnl" b="1" err="1"/>
              <a:t>OEMs</a:t>
            </a:r>
            <a:endParaRPr lang="es-CL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1B2C258-17E2-4F57-90E6-18F34F52E311}"/>
              </a:ext>
            </a:extLst>
          </p:cNvPr>
          <p:cNvGrpSpPr/>
          <p:nvPr/>
        </p:nvGrpSpPr>
        <p:grpSpPr>
          <a:xfrm>
            <a:off x="522771" y="1586386"/>
            <a:ext cx="5573229" cy="1045421"/>
            <a:chOff x="9336360" y="3571046"/>
            <a:chExt cx="5573229" cy="1045421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91EBB36-9534-4647-AA90-BC3C222C450F}"/>
                </a:ext>
              </a:extLst>
            </p:cNvPr>
            <p:cNvSpPr txBox="1"/>
            <p:nvPr/>
          </p:nvSpPr>
          <p:spPr>
            <a:xfrm>
              <a:off x="9336360" y="3662360"/>
              <a:ext cx="29475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b="1"/>
                <a:t>Densidad de </a:t>
              </a:r>
              <a:r>
                <a:rPr lang="es-ES_tradnl" sz="2800" b="1" err="1"/>
                <a:t>momentum</a:t>
              </a:r>
              <a:r>
                <a:rPr lang="es-ES_tradnl" sz="2800" b="1"/>
                <a:t> lineal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EF71BAA4-F7B1-430F-BBA5-C6357BB4453E}"/>
                    </a:ext>
                  </a:extLst>
                </p:cNvPr>
                <p:cNvSpPr txBox="1"/>
                <p:nvPr/>
              </p:nvSpPr>
              <p:spPr>
                <a:xfrm>
                  <a:off x="13005734" y="3571046"/>
                  <a:ext cx="1903855" cy="10409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</m:e>
                        </m:acc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s-CL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s-CL" sz="36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EF71BAA4-F7B1-430F-BBA5-C6357BB44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5734" y="3571046"/>
                  <a:ext cx="1903855" cy="10409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09A665D-03EC-F6C6-A238-D6BAD69AF40C}"/>
              </a:ext>
            </a:extLst>
          </p:cNvPr>
          <p:cNvGrpSpPr/>
          <p:nvPr/>
        </p:nvGrpSpPr>
        <p:grpSpPr>
          <a:xfrm>
            <a:off x="762919" y="3429000"/>
            <a:ext cx="7592215" cy="3367066"/>
            <a:chOff x="4030226" y="3529519"/>
            <a:chExt cx="7592215" cy="3367066"/>
          </a:xfrm>
        </p:grpSpPr>
        <p:pic>
          <p:nvPicPr>
            <p:cNvPr id="9" name="Imagen 8" descr="Botella de licor&#10;&#10;Descripción generada automáticamente con confianza media">
              <a:extLst>
                <a:ext uri="{FF2B5EF4-FFF2-40B4-BE49-F238E27FC236}">
                  <a16:creationId xmlns:a16="http://schemas.microsoft.com/office/drawing/2014/main" id="{C6154E8E-4D8A-E85B-5BAC-42E33B72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7924745" y="3090186"/>
              <a:ext cx="3169454" cy="4225939"/>
            </a:xfrm>
            <a:prstGeom prst="rect">
              <a:avLst/>
            </a:prstGeom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6B892C99-72F2-7F8F-C738-BF9056016EF9}"/>
                </a:ext>
              </a:extLst>
            </p:cNvPr>
            <p:cNvGrpSpPr/>
            <p:nvPr/>
          </p:nvGrpSpPr>
          <p:grpSpPr>
            <a:xfrm>
              <a:off x="4030226" y="3529519"/>
              <a:ext cx="2336948" cy="3367066"/>
              <a:chOff x="4030226" y="3529519"/>
              <a:chExt cx="2336948" cy="33670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5851B7F2-686B-D607-E4E7-5F38FFDB2062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226" y="6311810"/>
                    <a:ext cx="2336948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s-E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lang="es-CL"/>
                  </a:p>
                </p:txBody>
              </p:sp>
            </mc:Choice>
            <mc:Fallback xmlns=""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5851B7F2-686B-D607-E4E7-5F38FFDB20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0226" y="6311810"/>
                    <a:ext cx="2336948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CE9D548-8AAC-EE45-00D2-E95D342B38DE}"/>
                  </a:ext>
                </a:extLst>
              </p:cNvPr>
              <p:cNvSpPr txBox="1"/>
              <p:nvPr/>
            </p:nvSpPr>
            <p:spPr>
              <a:xfrm>
                <a:off x="4030226" y="3529519"/>
                <a:ext cx="21334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800" b="1">
                    <a:solidFill>
                      <a:srgbClr val="FF0000"/>
                    </a:solidFill>
                  </a:rPr>
                  <a:t>Potencia</a:t>
                </a:r>
              </a:p>
              <a:p>
                <a:pPr algn="ctr"/>
                <a:r>
                  <a:rPr lang="es-ES_tradnl" sz="2800" b="1">
                    <a:solidFill>
                      <a:srgbClr val="FF0000"/>
                    </a:solidFill>
                  </a:rPr>
                  <a:t>Promedio</a:t>
                </a:r>
              </a:p>
            </p:txBody>
          </p:sp>
        </p:grpSp>
      </p:grpSp>
      <p:sp>
        <p:nvSpPr>
          <p:cNvPr id="8" name="Cilindro 7">
            <a:extLst>
              <a:ext uri="{FF2B5EF4-FFF2-40B4-BE49-F238E27FC236}">
                <a16:creationId xmlns:a16="http://schemas.microsoft.com/office/drawing/2014/main" id="{3D722FA3-BE55-E6D5-F4E3-9300304A1D85}"/>
              </a:ext>
            </a:extLst>
          </p:cNvPr>
          <p:cNvSpPr/>
          <p:nvPr/>
        </p:nvSpPr>
        <p:spPr>
          <a:xfrm rot="5400000">
            <a:off x="9137421" y="162147"/>
            <a:ext cx="1227596" cy="3836019"/>
          </a:xfrm>
          <a:prstGeom prst="can">
            <a:avLst>
              <a:gd name="adj" fmla="val 38626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2A8EB82-27A8-3CC5-3065-17D147F977C3}"/>
                  </a:ext>
                </a:extLst>
              </p:cNvPr>
              <p:cNvSpPr txBox="1"/>
              <p:nvPr/>
            </p:nvSpPr>
            <p:spPr>
              <a:xfrm>
                <a:off x="11223402" y="1677700"/>
                <a:ext cx="4458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CL" sz="40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2A8EB82-27A8-3CC5-3065-17D147F9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402" y="1677700"/>
                <a:ext cx="44582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12">
            <a:extLst>
              <a:ext uri="{FF2B5EF4-FFF2-40B4-BE49-F238E27FC236}">
                <a16:creationId xmlns:a16="http://schemas.microsoft.com/office/drawing/2014/main" id="{3CCED771-17BD-7374-8C4E-5D47EAD41396}"/>
              </a:ext>
            </a:extLst>
          </p:cNvPr>
          <p:cNvSpPr txBox="1"/>
          <p:nvPr/>
        </p:nvSpPr>
        <p:spPr>
          <a:xfrm>
            <a:off x="9095656" y="6396335"/>
            <a:ext cx="309634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400"/>
              <a:t>Cálculo en la pizarra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64C3A37-7805-D7C0-C00C-43898DF563A9}"/>
                  </a:ext>
                </a:extLst>
              </p:cNvPr>
              <p:cNvSpPr txBox="1"/>
              <p:nvPr/>
            </p:nvSpPr>
            <p:spPr>
              <a:xfrm>
                <a:off x="226046" y="4560145"/>
                <a:ext cx="3559288" cy="13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0" lang="es-E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E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kumimoji="0" lang="es-E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kumimoji="0" lang="es-E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64C3A37-7805-D7C0-C00C-43898DF5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46" y="4560145"/>
                <a:ext cx="3559288" cy="1383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F6481-44AC-4838-817A-B5F2E4FB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Resumiendo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75B7990-01A8-47B8-84CA-800887F34D36}"/>
              </a:ext>
            </a:extLst>
          </p:cNvPr>
          <p:cNvCxnSpPr>
            <a:cxnSpLocks/>
          </p:cNvCxnSpPr>
          <p:nvPr/>
        </p:nvCxnSpPr>
        <p:spPr>
          <a:xfrm flipV="1">
            <a:off x="1055364" y="4292918"/>
            <a:ext cx="1892498" cy="338915"/>
          </a:xfrm>
          <a:prstGeom prst="line">
            <a:avLst/>
          </a:prstGeom>
          <a:ln w="28575">
            <a:solidFill>
              <a:srgbClr val="761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1991A46C-7106-46F5-ADAA-029A95E4A9AA}"/>
              </a:ext>
            </a:extLst>
          </p:cNvPr>
          <p:cNvSpPr/>
          <p:nvPr/>
        </p:nvSpPr>
        <p:spPr>
          <a:xfrm rot="13725809">
            <a:off x="2160728" y="3621826"/>
            <a:ext cx="143971" cy="1064237"/>
          </a:xfrm>
          <a:prstGeom prst="downArrow">
            <a:avLst>
              <a:gd name="adj1" fmla="val 50000"/>
              <a:gd name="adj2" fmla="val 227606"/>
            </a:avLst>
          </a:prstGeom>
          <a:solidFill>
            <a:srgbClr val="EC03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2162BD2-8538-4772-A06D-5311BB1B09E9}"/>
              </a:ext>
            </a:extLst>
          </p:cNvPr>
          <p:cNvCxnSpPr>
            <a:cxnSpLocks/>
          </p:cNvCxnSpPr>
          <p:nvPr/>
        </p:nvCxnSpPr>
        <p:spPr>
          <a:xfrm>
            <a:off x="1820377" y="3165232"/>
            <a:ext cx="0" cy="230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A075C1B-42E8-47BF-ABFE-374499A4900A}"/>
              </a:ext>
            </a:extLst>
          </p:cNvPr>
          <p:cNvCxnSpPr>
            <a:cxnSpLocks/>
          </p:cNvCxnSpPr>
          <p:nvPr/>
        </p:nvCxnSpPr>
        <p:spPr>
          <a:xfrm>
            <a:off x="1428586" y="4292784"/>
            <a:ext cx="1311023" cy="67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C1E3BE2-A191-4AC5-8E10-A160961B482D}"/>
              </a:ext>
            </a:extLst>
          </p:cNvPr>
          <p:cNvCxnSpPr>
            <a:cxnSpLocks/>
          </p:cNvCxnSpPr>
          <p:nvPr/>
        </p:nvCxnSpPr>
        <p:spPr>
          <a:xfrm>
            <a:off x="1820377" y="3359451"/>
            <a:ext cx="832727" cy="4272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0F07AD09-DAE7-4F4E-BE8F-1F7517B39FB1}"/>
              </a:ext>
            </a:extLst>
          </p:cNvPr>
          <p:cNvGrpSpPr/>
          <p:nvPr/>
        </p:nvGrpSpPr>
        <p:grpSpPr>
          <a:xfrm>
            <a:off x="2392760" y="2125070"/>
            <a:ext cx="4327002" cy="4573903"/>
            <a:chOff x="7543957" y="1268760"/>
            <a:chExt cx="4327002" cy="4573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D392A741-3C9F-4AFD-8425-DDD32D09BBCF}"/>
                    </a:ext>
                  </a:extLst>
                </p:cNvPr>
                <p:cNvSpPr txBox="1"/>
                <p:nvPr/>
              </p:nvSpPr>
              <p:spPr>
                <a:xfrm>
                  <a:off x="7543957" y="2144631"/>
                  <a:ext cx="776303" cy="8283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CL" sz="48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D392A741-3C9F-4AFD-8425-DDD32D09B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957" y="2144631"/>
                  <a:ext cx="776303" cy="8283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0771AC-7EFE-4FD0-97CA-EBA0F2EDD33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301" y="2930389"/>
              <a:ext cx="6199" cy="1138227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CDDDE1B-0517-47C3-97D9-C0DC93E8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927" y="1424031"/>
              <a:ext cx="2388961" cy="441863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CF63175-74F1-4193-A5FE-80587C69A5EE}"/>
                </a:ext>
              </a:extLst>
            </p:cNvPr>
            <p:cNvSpPr/>
            <p:nvPr/>
          </p:nvSpPr>
          <p:spPr>
            <a:xfrm>
              <a:off x="9010909" y="1268760"/>
              <a:ext cx="71992" cy="308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14A9D2B-10FB-446F-A2AA-132888435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8461" y="2767741"/>
              <a:ext cx="1892498" cy="338915"/>
            </a:xfrm>
            <a:prstGeom prst="line">
              <a:avLst/>
            </a:prstGeom>
            <a:ln w="28575">
              <a:solidFill>
                <a:srgbClr val="761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250A4A9-B75D-48CC-BCFD-D1FEAE6D8F5D}"/>
                </a:ext>
              </a:extLst>
            </p:cNvPr>
            <p:cNvCxnSpPr>
              <a:cxnSpLocks/>
            </p:cNvCxnSpPr>
            <p:nvPr/>
          </p:nvCxnSpPr>
          <p:spPr>
            <a:xfrm>
              <a:off x="8570457" y="3042323"/>
              <a:ext cx="1024887" cy="490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10C0EC5-9521-4A83-A29A-4C887DFFAEF1}"/>
                </a:ext>
              </a:extLst>
            </p:cNvPr>
            <p:cNvCxnSpPr>
              <a:cxnSpLocks/>
            </p:cNvCxnSpPr>
            <p:nvPr/>
          </p:nvCxnSpPr>
          <p:spPr>
            <a:xfrm>
              <a:off x="9023529" y="1784175"/>
              <a:ext cx="0" cy="2367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B55902C-DD68-433B-8732-05D1C8669589}"/>
              </a:ext>
            </a:extLst>
          </p:cNvPr>
          <p:cNvGrpSpPr/>
          <p:nvPr/>
        </p:nvGrpSpPr>
        <p:grpSpPr>
          <a:xfrm>
            <a:off x="1778345" y="4629473"/>
            <a:ext cx="1193127" cy="873493"/>
            <a:chOff x="6929542" y="3773163"/>
            <a:chExt cx="1193127" cy="873493"/>
          </a:xfrm>
        </p:grpSpPr>
        <p:sp>
          <p:nvSpPr>
            <p:cNvPr id="19" name="Flecha: hacia abajo 18">
              <a:extLst>
                <a:ext uri="{FF2B5EF4-FFF2-40B4-BE49-F238E27FC236}">
                  <a16:creationId xmlns:a16="http://schemas.microsoft.com/office/drawing/2014/main" id="{129588C4-4DBA-4B41-A591-324CF5FB8BE9}"/>
                </a:ext>
              </a:extLst>
            </p:cNvPr>
            <p:cNvSpPr/>
            <p:nvPr/>
          </p:nvSpPr>
          <p:spPr>
            <a:xfrm rot="17937136">
              <a:off x="7330534" y="3372171"/>
              <a:ext cx="125467" cy="927452"/>
            </a:xfrm>
            <a:prstGeom prst="downArrow">
              <a:avLst>
                <a:gd name="adj1" fmla="val 50000"/>
                <a:gd name="adj2" fmla="val 227606"/>
              </a:avLst>
            </a:prstGeom>
            <a:solidFill>
              <a:srgbClr val="FE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2AE532BE-69E8-44E0-89F3-3210929FA67D}"/>
                    </a:ext>
                  </a:extLst>
                </p:cNvPr>
                <p:cNvSpPr txBox="1"/>
                <p:nvPr/>
              </p:nvSpPr>
              <p:spPr>
                <a:xfrm>
                  <a:off x="7498331" y="4092658"/>
                  <a:ext cx="62433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s-CL" sz="36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2AE532BE-69E8-44E0-89F3-3210929FA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8331" y="4092658"/>
                  <a:ext cx="624338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A2696A8-C778-42F9-A440-A7E58A76DCF6}"/>
              </a:ext>
            </a:extLst>
          </p:cNvPr>
          <p:cNvGrpSpPr/>
          <p:nvPr/>
        </p:nvGrpSpPr>
        <p:grpSpPr>
          <a:xfrm>
            <a:off x="1145259" y="2751836"/>
            <a:ext cx="744531" cy="1762974"/>
            <a:chOff x="6296456" y="1895526"/>
            <a:chExt cx="744531" cy="1762974"/>
          </a:xfrm>
        </p:grpSpPr>
        <p:sp>
          <p:nvSpPr>
            <p:cNvPr id="22" name="Flecha: hacia abajo 21">
              <a:extLst>
                <a:ext uri="{FF2B5EF4-FFF2-40B4-BE49-F238E27FC236}">
                  <a16:creationId xmlns:a16="http://schemas.microsoft.com/office/drawing/2014/main" id="{056886FF-64A2-4218-816F-5C74CBFE5418}"/>
                </a:ext>
              </a:extLst>
            </p:cNvPr>
            <p:cNvSpPr/>
            <p:nvPr/>
          </p:nvSpPr>
          <p:spPr>
            <a:xfrm rot="10800000">
              <a:off x="6903214" y="2520275"/>
              <a:ext cx="137773" cy="1138225"/>
            </a:xfrm>
            <a:prstGeom prst="downArrow">
              <a:avLst>
                <a:gd name="adj1" fmla="val 50000"/>
                <a:gd name="adj2" fmla="val 227606"/>
              </a:avLst>
            </a:prstGeom>
            <a:solidFill>
              <a:srgbClr val="FE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9ACB65F5-F5DE-4A3D-B968-FD88CB8D0086}"/>
                    </a:ext>
                  </a:extLst>
                </p:cNvPr>
                <p:cNvSpPr txBox="1"/>
                <p:nvPr/>
              </p:nvSpPr>
              <p:spPr>
                <a:xfrm>
                  <a:off x="6296456" y="1895526"/>
                  <a:ext cx="544188" cy="565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es-CL" sz="36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9ACB65F5-F5DE-4A3D-B968-FD88CB8D0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456" y="1895526"/>
                  <a:ext cx="544188" cy="5657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7804A251-1E4E-4F53-8A72-15E6DD170E6E}"/>
              </a:ext>
            </a:extLst>
          </p:cNvPr>
          <p:cNvSpPr/>
          <p:nvPr/>
        </p:nvSpPr>
        <p:spPr>
          <a:xfrm rot="10800000">
            <a:off x="5543871" y="2750831"/>
            <a:ext cx="143971" cy="1064237"/>
          </a:xfrm>
          <a:prstGeom prst="downArrow">
            <a:avLst>
              <a:gd name="adj1" fmla="val 50000"/>
              <a:gd name="adj2" fmla="val 227606"/>
            </a:avLst>
          </a:prstGeom>
          <a:solidFill>
            <a:srgbClr val="EC03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A90939F-2D0B-4ABA-ADB2-35A4E5458AFA}"/>
                  </a:ext>
                </a:extLst>
              </p:cNvPr>
              <p:cNvSpPr txBox="1"/>
              <p:nvPr/>
            </p:nvSpPr>
            <p:spPr>
              <a:xfrm>
                <a:off x="4252479" y="2037136"/>
                <a:ext cx="2698495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3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A90939F-2D0B-4ABA-ADB2-35A4E545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479" y="2037136"/>
                <a:ext cx="2698495" cy="565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3FA5E88-AC8C-4721-9110-14B8EE8C3967}"/>
                  </a:ext>
                </a:extLst>
              </p:cNvPr>
              <p:cNvSpPr txBox="1"/>
              <p:nvPr/>
            </p:nvSpPr>
            <p:spPr>
              <a:xfrm>
                <a:off x="1838350" y="3987103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3FA5E88-AC8C-4721-9110-14B8EE8C3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50" y="3987103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o 26">
            <a:extLst>
              <a:ext uri="{FF2B5EF4-FFF2-40B4-BE49-F238E27FC236}">
                <a16:creationId xmlns:a16="http://schemas.microsoft.com/office/drawing/2014/main" id="{0FED8696-0B6F-4DB8-A334-A4D5519A22DE}"/>
              </a:ext>
            </a:extLst>
          </p:cNvPr>
          <p:cNvSpPr/>
          <p:nvPr/>
        </p:nvSpPr>
        <p:spPr>
          <a:xfrm>
            <a:off x="1536742" y="3944320"/>
            <a:ext cx="646900" cy="740978"/>
          </a:xfrm>
          <a:prstGeom prst="arc">
            <a:avLst>
              <a:gd name="adj1" fmla="val 16103856"/>
              <a:gd name="adj2" fmla="val 19989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0A47000-3092-4D58-9D20-7354563058C8}"/>
              </a:ext>
            </a:extLst>
          </p:cNvPr>
          <p:cNvCxnSpPr>
            <a:cxnSpLocks/>
          </p:cNvCxnSpPr>
          <p:nvPr/>
        </p:nvCxnSpPr>
        <p:spPr>
          <a:xfrm flipV="1">
            <a:off x="3510936" y="3624051"/>
            <a:ext cx="933211" cy="830142"/>
          </a:xfrm>
          <a:prstGeom prst="line">
            <a:avLst/>
          </a:prstGeom>
          <a:ln w="38100">
            <a:solidFill>
              <a:srgbClr val="EC03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E32B425-D62C-43F8-90FC-0CC24B5BAD39}"/>
                  </a:ext>
                </a:extLst>
              </p:cNvPr>
              <p:cNvSpPr txBox="1"/>
              <p:nvPr/>
            </p:nvSpPr>
            <p:spPr>
              <a:xfrm>
                <a:off x="3895328" y="3548927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E32B425-D62C-43F8-90FC-0CC24B5BA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328" y="3548927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10066E1-E210-4FA4-8E89-BF8CBD0437B5}"/>
                  </a:ext>
                </a:extLst>
              </p:cNvPr>
              <p:cNvSpPr txBox="1"/>
              <p:nvPr/>
            </p:nvSpPr>
            <p:spPr>
              <a:xfrm>
                <a:off x="8224610" y="3898977"/>
                <a:ext cx="312919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L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sz="4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s-CL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sz="440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10066E1-E210-4FA4-8E89-BF8CBD0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610" y="3898977"/>
                <a:ext cx="3129190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8DB9ED44-757C-44E3-A439-DBEC963D372F}"/>
              </a:ext>
            </a:extLst>
          </p:cNvPr>
          <p:cNvSpPr txBox="1"/>
          <p:nvPr/>
        </p:nvSpPr>
        <p:spPr>
          <a:xfrm>
            <a:off x="7861907" y="2944799"/>
            <a:ext cx="38545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4400">
                <a:solidFill>
                  <a:srgbClr val="FF0000"/>
                </a:solidFill>
              </a:rPr>
              <a:t>Ley de </a:t>
            </a:r>
            <a:r>
              <a:rPr lang="es-CL" sz="4400" err="1">
                <a:solidFill>
                  <a:srgbClr val="FF0000"/>
                </a:solidFill>
              </a:rPr>
              <a:t>Malus</a:t>
            </a:r>
            <a:r>
              <a:rPr lang="es-CL" sz="4400">
                <a:solidFill>
                  <a:srgbClr val="FF0000"/>
                </a:solidFill>
              </a:rPr>
              <a:t> </a:t>
            </a:r>
            <a:endParaRPr lang="es-CL" sz="4400"/>
          </a:p>
        </p:txBody>
      </p:sp>
    </p:spTree>
    <p:extLst>
      <p:ext uri="{BB962C8B-B14F-4D97-AF65-F5344CB8AC3E}">
        <p14:creationId xmlns:p14="http://schemas.microsoft.com/office/powerpoint/2010/main" val="4120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EC0D8-4054-BB63-FEB4-4D4057E7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propuesto 4.1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2919B16E-A0BE-E8EA-2EE2-029B54476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672" y="1224836"/>
                <a:ext cx="11953328" cy="2204163"/>
              </a:xfrm>
              <a:noFill/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CL" dirty="0"/>
                  <a:t>Supongamos que luz linealmente polarizada en el eje x, incide sobre un conjunto de filtros polarizadores, cuya dirección está rotada un ángulo</a:t>
                </a:r>
                <a14:m>
                  <m:oMath xmlns:m="http://schemas.openxmlformats.org/officeDocument/2006/math">
                    <m:r>
                      <a:rPr lang="es-C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s-CL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C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con respecto a la lámina polarizadora anterior. </a:t>
                </a: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2919B16E-A0BE-E8EA-2EE2-029B54476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672" y="1224836"/>
                <a:ext cx="11953328" cy="2204163"/>
              </a:xfrm>
              <a:blipFill>
                <a:blip r:embed="rId3"/>
                <a:stretch>
                  <a:fillRect l="-1060" r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40473A-4267-6BB4-6794-82E4CD1016F1}"/>
                  </a:ext>
                </a:extLst>
              </p:cNvPr>
              <p:cNvSpPr txBox="1"/>
              <p:nvPr/>
            </p:nvSpPr>
            <p:spPr>
              <a:xfrm>
                <a:off x="159159" y="3258571"/>
                <a:ext cx="6678963" cy="3254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es-C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 la intensidad del haz original es de </a:t>
                </a:r>
                <a14:m>
                  <m:oMath xmlns:m="http://schemas.openxmlformats.org/officeDocument/2006/math"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1000 </m:t>
                    </m:r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p>
                      <m:sSupPr>
                        <m:ctrlP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s-C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calcule el valor del ángulo</a:t>
                </a:r>
                <a14:m>
                  <m:oMath xmlns:m="http://schemas.openxmlformats.org/officeDocument/2006/math">
                    <m:r>
                      <a:rPr lang="es-E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L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s-C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para que  la intensidad que emerge del último filtro polarizador</a:t>
                </a:r>
                <a:r>
                  <a:rPr lang="es-CL" sz="2800" dirty="0">
                    <a:solidFill>
                      <a:prstClr val="black"/>
                    </a:solidFill>
                    <a:latin typeface="Calibri" panose="020F0502020204030204"/>
                  </a:rPr>
                  <a:t>, con su eje </a:t>
                </a:r>
                <a14:m>
                  <m:oMath xmlns:m="http://schemas.openxmlformats.org/officeDocument/2006/math">
                    <m:r>
                      <a:rPr lang="es-CL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s-CL" sz="2800" dirty="0">
                    <a:solidFill>
                      <a:prstClr val="black"/>
                    </a:solidFill>
                    <a:latin typeface="Calibri" panose="020F0502020204030204"/>
                  </a:rPr>
                  <a:t>paralelo al eje y (+/- 2</a:t>
                </a:r>
                <a:r>
                  <a:rPr lang="es-CL" sz="2800" baseline="30000" dirty="0">
                    <a:solidFill>
                      <a:prstClr val="black"/>
                    </a:solidFill>
                    <a:latin typeface="Calibri" panose="020F0502020204030204"/>
                  </a:rPr>
                  <a:t>o</a:t>
                </a:r>
                <a:r>
                  <a:rPr lang="es-CL" sz="2800" dirty="0">
                    <a:solidFill>
                      <a:prstClr val="black"/>
                    </a:solidFill>
                    <a:latin typeface="Calibri" panose="020F0502020204030204"/>
                  </a:rPr>
                  <a:t>) s</a:t>
                </a:r>
                <a:r>
                  <a:rPr kumimoji="0" lang="es-CL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</a:t>
                </a:r>
                <a:r>
                  <a:rPr kumimoji="0" lang="es-C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870 </m:t>
                    </m:r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s-CL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p>
                      <m:sSupPr>
                        <m:ctrlP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s-CL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40473A-4267-6BB4-6794-82E4CD10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59" y="3258571"/>
                <a:ext cx="6678963" cy="3254224"/>
              </a:xfrm>
              <a:prstGeom prst="rect">
                <a:avLst/>
              </a:prstGeom>
              <a:blipFill>
                <a:blip r:embed="rId4"/>
                <a:stretch>
                  <a:fillRect l="-1898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n 26">
            <a:extLst>
              <a:ext uri="{FF2B5EF4-FFF2-40B4-BE49-F238E27FC236}">
                <a16:creationId xmlns:a16="http://schemas.microsoft.com/office/drawing/2014/main" id="{FA11C0B0-5CFC-3F4B-2319-8EB3382DE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92" y="3014396"/>
            <a:ext cx="5148349" cy="32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6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EC0D8-4054-BB63-FEB4-4D4057E7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propuesto 4.1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2919B16E-A0BE-E8EA-2EE2-029B54476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672" y="1224837"/>
                <a:ext cx="11953328" cy="1321868"/>
              </a:xfrm>
              <a:noFill/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CL" sz="2400"/>
                  <a:t>Supongamos que luz linealmente polarizada en el eje x, incide sobre un conjunto de filtros polarizadores, cuya dirección está rotado un ángulo</a:t>
                </a:r>
                <a14:m>
                  <m:oMath xmlns:m="http://schemas.openxmlformats.org/officeDocument/2006/math">
                    <m:r>
                      <a:rPr lang="es-CL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sz="2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CL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sz="2400"/>
                  <a:t>con respecto a la lámina anterior. </a:t>
                </a: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2919B16E-A0BE-E8EA-2EE2-029B54476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672" y="1224837"/>
                <a:ext cx="11953328" cy="1321868"/>
              </a:xfrm>
              <a:blipFill>
                <a:blip r:embed="rId2"/>
                <a:stretch>
                  <a:fillRect l="-765" t="-6452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28F4531-B280-3F09-50D5-F43D04A51CF2}"/>
              </a:ext>
            </a:extLst>
          </p:cNvPr>
          <p:cNvPicPr/>
          <p:nvPr/>
        </p:nvPicPr>
        <p:blipFill rotWithShape="1">
          <a:blip r:embed="rId3"/>
          <a:srcRect l="27105"/>
          <a:stretch/>
        </p:blipFill>
        <p:spPr>
          <a:xfrm>
            <a:off x="5401328" y="2300903"/>
            <a:ext cx="6192688" cy="439807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2F37070-C03C-0AEA-71A0-758DF7E42F62}"/>
              </a:ext>
            </a:extLst>
          </p:cNvPr>
          <p:cNvCxnSpPr/>
          <p:nvPr/>
        </p:nvCxnSpPr>
        <p:spPr>
          <a:xfrm flipV="1">
            <a:off x="5631144" y="3381023"/>
            <a:ext cx="0" cy="1584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AC81CB-B94D-6E5F-8E7A-1B16E93A1B9C}"/>
              </a:ext>
            </a:extLst>
          </p:cNvPr>
          <p:cNvCxnSpPr>
            <a:cxnSpLocks/>
          </p:cNvCxnSpPr>
          <p:nvPr/>
        </p:nvCxnSpPr>
        <p:spPr>
          <a:xfrm flipV="1">
            <a:off x="10239656" y="5414660"/>
            <a:ext cx="1825600" cy="231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9BD8030-7B78-1A60-6D09-88EE4B3D0770}"/>
              </a:ext>
            </a:extLst>
          </p:cNvPr>
          <p:cNvCxnSpPr>
            <a:cxnSpLocks/>
          </p:cNvCxnSpPr>
          <p:nvPr/>
        </p:nvCxnSpPr>
        <p:spPr>
          <a:xfrm>
            <a:off x="10319205" y="5322412"/>
            <a:ext cx="784547" cy="180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478C5D9-0907-BF4B-91BF-7997089C88EC}"/>
              </a:ext>
            </a:extLst>
          </p:cNvPr>
          <p:cNvCxnSpPr>
            <a:cxnSpLocks/>
          </p:cNvCxnSpPr>
          <p:nvPr/>
        </p:nvCxnSpPr>
        <p:spPr>
          <a:xfrm flipV="1">
            <a:off x="10320048" y="4173111"/>
            <a:ext cx="0" cy="1152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1BBC105-2260-6A87-9DC6-0F1AD42963F9}"/>
              </a:ext>
            </a:extLst>
          </p:cNvPr>
          <p:cNvCxnSpPr>
            <a:cxnSpLocks/>
          </p:cNvCxnSpPr>
          <p:nvPr/>
        </p:nvCxnSpPr>
        <p:spPr>
          <a:xfrm flipV="1">
            <a:off x="9303552" y="5253231"/>
            <a:ext cx="1944216" cy="155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EE21CD8-8AA9-F9C9-4304-4D38C0FDCEE9}"/>
                  </a:ext>
                </a:extLst>
              </p:cNvPr>
              <p:cNvSpPr txBox="1"/>
              <p:nvPr/>
            </p:nvSpPr>
            <p:spPr>
              <a:xfrm>
                <a:off x="5367792" y="2552719"/>
                <a:ext cx="776303" cy="82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4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EE21CD8-8AA9-F9C9-4304-4D38C0FDC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92" y="2552719"/>
                <a:ext cx="776303" cy="828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AE4577F-093A-0DDB-32A0-4E9B36BFB316}"/>
                  </a:ext>
                </a:extLst>
              </p:cNvPr>
              <p:cNvSpPr txBox="1"/>
              <p:nvPr/>
            </p:nvSpPr>
            <p:spPr>
              <a:xfrm>
                <a:off x="11239400" y="5659246"/>
                <a:ext cx="760721" cy="904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s-CL" sz="4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AE4577F-093A-0DDB-32A0-4E9B36BF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400" y="5659246"/>
                <a:ext cx="760721" cy="904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4069B97-FE49-2BAE-A755-78207CD61764}"/>
              </a:ext>
            </a:extLst>
          </p:cNvPr>
          <p:cNvCxnSpPr>
            <a:cxnSpLocks/>
          </p:cNvCxnSpPr>
          <p:nvPr/>
        </p:nvCxnSpPr>
        <p:spPr>
          <a:xfrm flipV="1">
            <a:off x="6495240" y="2966871"/>
            <a:ext cx="0" cy="737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40473A-4267-6BB4-6794-82E4CD1016F1}"/>
                  </a:ext>
                </a:extLst>
              </p:cNvPr>
              <p:cNvSpPr txBox="1"/>
              <p:nvPr/>
            </p:nvSpPr>
            <p:spPr>
              <a:xfrm>
                <a:off x="238672" y="2366363"/>
                <a:ext cx="481759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s-CL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 la intensidad del haz original es de </a:t>
                </a:r>
                <a14:m>
                  <m:oMath xmlns:m="http://schemas.openxmlformats.org/officeDocument/2006/math"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1000</m:t>
                    </m:r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p>
                      <m:sSupPr>
                        <m:ctrlP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s-CL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calcule el valor del ángulo </a:t>
                </a:r>
                <a14:m>
                  <m:oMath xmlns:m="http://schemas.openxmlformats.org/officeDocument/2006/math"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s-CL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si la intensidad que emerge del último filtro polarizador es aproximadamente </a:t>
                </a:r>
                <a14:m>
                  <m:oMath xmlns:m="http://schemas.openxmlformats.org/officeDocument/2006/math"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870</m:t>
                    </m:r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s-CL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sSup>
                      <m:sSupPr>
                        <m:ctrlP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kumimoji="0" lang="es-CL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s-CL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endParaRPr lang="es-CL" sz="160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40473A-4267-6BB4-6794-82E4CD10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2" y="2366363"/>
                <a:ext cx="4817592" cy="1938992"/>
              </a:xfrm>
              <a:prstGeom prst="rect">
                <a:avLst/>
              </a:prstGeom>
              <a:blipFill>
                <a:blip r:embed="rId6"/>
                <a:stretch>
                  <a:fillRect l="-1899" t="-2516" r="-164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57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Naturaleza de la Luz</a:t>
            </a:r>
          </a:p>
        </p:txBody>
      </p:sp>
      <p:grpSp>
        <p:nvGrpSpPr>
          <p:cNvPr id="9" name="Agrupar 8"/>
          <p:cNvGrpSpPr/>
          <p:nvPr/>
        </p:nvGrpSpPr>
        <p:grpSpPr>
          <a:xfrm>
            <a:off x="6065599" y="1281196"/>
            <a:ext cx="5288201" cy="2722703"/>
            <a:chOff x="0" y="2539061"/>
            <a:chExt cx="4163750" cy="2131225"/>
          </a:xfrm>
        </p:grpSpPr>
        <p:grpSp>
          <p:nvGrpSpPr>
            <p:cNvPr id="10" name="Agrupar 9"/>
            <p:cNvGrpSpPr/>
            <p:nvPr/>
          </p:nvGrpSpPr>
          <p:grpSpPr>
            <a:xfrm>
              <a:off x="0" y="2539061"/>
              <a:ext cx="4163750" cy="2131225"/>
              <a:chOff x="0" y="2539061"/>
              <a:chExt cx="4163750" cy="2131225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904"/>
                <a:ext cx="3947592" cy="210538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11" t="14346" r="40845" b="2192"/>
              <a:stretch/>
            </p:blipFill>
            <p:spPr>
              <a:xfrm>
                <a:off x="291461" y="3403848"/>
                <a:ext cx="358328" cy="418918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0" t="-7281" r="77608" b="14346"/>
              <a:stretch/>
            </p:blipFill>
            <p:spPr>
              <a:xfrm>
                <a:off x="838200" y="2539061"/>
                <a:ext cx="357192" cy="466466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681" t="-2957"/>
              <a:stretch/>
            </p:blipFill>
            <p:spPr>
              <a:xfrm>
                <a:off x="3731434" y="3613307"/>
                <a:ext cx="432316" cy="516769"/>
              </a:xfrm>
              <a:prstGeom prst="rect">
                <a:avLst/>
              </a:prstGeom>
            </p:spPr>
          </p:pic>
        </p:grpSp>
        <p:cxnSp>
          <p:nvCxnSpPr>
            <p:cNvPr id="12" name="Conector recto de flecha 11"/>
            <p:cNvCxnSpPr/>
            <p:nvPr/>
          </p:nvCxnSpPr>
          <p:spPr>
            <a:xfrm>
              <a:off x="191344" y="3005527"/>
              <a:ext cx="3816424" cy="12155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0" t="25766"/>
          <a:stretch/>
        </p:blipFill>
        <p:spPr>
          <a:xfrm>
            <a:off x="4983461" y="3661277"/>
            <a:ext cx="4766227" cy="319672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A2B7D9C-FA4D-4C86-AE2B-3387038B0105}"/>
              </a:ext>
            </a:extLst>
          </p:cNvPr>
          <p:cNvGrpSpPr/>
          <p:nvPr/>
        </p:nvGrpSpPr>
        <p:grpSpPr>
          <a:xfrm>
            <a:off x="407964" y="1745574"/>
            <a:ext cx="3952236" cy="1173140"/>
            <a:chOff x="206380" y="5097785"/>
            <a:chExt cx="3952236" cy="117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B5A0E2F-047D-41C1-8A1E-6F2E13B732E7}"/>
                    </a:ext>
                  </a:extLst>
                </p:cNvPr>
                <p:cNvSpPr txBox="1"/>
                <p:nvPr/>
              </p:nvSpPr>
              <p:spPr>
                <a:xfrm>
                  <a:off x="206380" y="5097785"/>
                  <a:ext cx="3952236" cy="5523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CL" sz="3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𝑘𝑧</m:t>
                                    </m:r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CL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s-CL" sz="3200"/>
                </a:p>
              </p:txBody>
            </p:sp>
          </mc:Choice>
          <mc:Fallback xmlns="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B5A0E2F-047D-41C1-8A1E-6F2E13B73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80" y="5097785"/>
                  <a:ext cx="3952236" cy="552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B838F3F6-313A-4E6B-8BC1-9CF99D653590}"/>
                    </a:ext>
                  </a:extLst>
                </p:cNvPr>
                <p:cNvSpPr txBox="1"/>
                <p:nvPr/>
              </p:nvSpPr>
              <p:spPr>
                <a:xfrm>
                  <a:off x="206380" y="5718594"/>
                  <a:ext cx="3750321" cy="5523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CL" sz="32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s-CL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CL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𝑘𝑧</m:t>
                                </m:r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CL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s-CL" sz="3200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B838F3F6-313A-4E6B-8BC1-9CF99D653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80" y="5718594"/>
                  <a:ext cx="3750321" cy="552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BF4BB21-77A0-9C17-0754-92D178786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15" y="3561615"/>
            <a:ext cx="4526534" cy="31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205529"/>
            <a:ext cx="10844463" cy="7605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3200" dirty="0"/>
              <a:t>¿Qué sucede cuando la luz incide sobre un material?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46358" y="1220977"/>
            <a:ext cx="8094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b="1" dirty="0"/>
              <a:t>Caso 1:</a:t>
            </a:r>
            <a:r>
              <a:rPr lang="es-ES_tradnl" sz="2400" dirty="0"/>
              <a:t>  Superficie conductora (metal) plana.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2400" dirty="0"/>
              <a:t>Los campos EM en el interior del metal son nulos.  La onda electromagnética se refleja.  Esta situación se puede describir mediate el trazado de rayos.  Los rayos incidente y reflejado, así como la </a:t>
            </a:r>
            <a:r>
              <a:rPr lang="es-ES_tradnl" sz="2400" dirty="0">
                <a:solidFill>
                  <a:srgbClr val="00B050"/>
                </a:solidFill>
              </a:rPr>
              <a:t>normal</a:t>
            </a:r>
            <a:r>
              <a:rPr lang="es-ES_tradnl" sz="2400" dirty="0"/>
              <a:t> a la superficie, yacen todos en el mismo plano.</a:t>
            </a:r>
          </a:p>
        </p:txBody>
      </p:sp>
      <p:sp>
        <p:nvSpPr>
          <p:cNvPr id="35" name="CuadroTexto 4">
            <a:extLst>
              <a:ext uri="{FF2B5EF4-FFF2-40B4-BE49-F238E27FC236}">
                <a16:creationId xmlns:a16="http://schemas.microsoft.com/office/drawing/2014/main" id="{335EF360-1057-11F7-562E-9684587946D7}"/>
              </a:ext>
            </a:extLst>
          </p:cNvPr>
          <p:cNvSpPr txBox="1"/>
          <p:nvPr/>
        </p:nvSpPr>
        <p:spPr>
          <a:xfrm>
            <a:off x="150957" y="1371768"/>
            <a:ext cx="349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</a:rPr>
              <a:t>O.E.M. </a:t>
            </a:r>
            <a:r>
              <a:rPr lang="es-ES_tradnl" sz="2800" dirty="0"/>
              <a:t>→ líneas (Rayos)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B9DCA90-9621-80BC-E3C4-895E19DED4DF}"/>
              </a:ext>
            </a:extLst>
          </p:cNvPr>
          <p:cNvGrpSpPr/>
          <p:nvPr/>
        </p:nvGrpSpPr>
        <p:grpSpPr>
          <a:xfrm>
            <a:off x="6210635" y="5669274"/>
            <a:ext cx="2515486" cy="827778"/>
            <a:chOff x="6210635" y="5669274"/>
            <a:chExt cx="2515486" cy="827778"/>
          </a:xfrm>
        </p:grpSpPr>
        <p:sp>
          <p:nvSpPr>
            <p:cNvPr id="23" name="Rectángulo 24">
              <a:extLst>
                <a:ext uri="{FF2B5EF4-FFF2-40B4-BE49-F238E27FC236}">
                  <a16:creationId xmlns:a16="http://schemas.microsoft.com/office/drawing/2014/main" id="{42C5703D-4749-E3AE-133E-6915CA159CFC}"/>
                </a:ext>
              </a:extLst>
            </p:cNvPr>
            <p:cNvSpPr/>
            <p:nvPr/>
          </p:nvSpPr>
          <p:spPr>
            <a:xfrm>
              <a:off x="6210635" y="5669274"/>
              <a:ext cx="2515486" cy="71628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7580357" y="5973832"/>
              <a:ext cx="1075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/>
                <a:t>Metal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25C31C-B622-23AF-928D-42969B486A9D}"/>
              </a:ext>
            </a:extLst>
          </p:cNvPr>
          <p:cNvSpPr txBox="1"/>
          <p:nvPr/>
        </p:nvSpPr>
        <p:spPr>
          <a:xfrm>
            <a:off x="215732" y="5188011"/>
            <a:ext cx="44765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El </a:t>
            </a:r>
            <a:r>
              <a:rPr lang="es-ES_tradnl" sz="2400" dirty="0" err="1"/>
              <a:t>ángulo</a:t>
            </a:r>
            <a:r>
              <a:rPr lang="es-ES_tradnl" sz="2400" dirty="0"/>
              <a:t> de </a:t>
            </a:r>
            <a:r>
              <a:rPr lang="es-ES_tradnl" sz="2400" dirty="0" err="1"/>
              <a:t>reflexión</a:t>
            </a:r>
            <a:r>
              <a:rPr lang="es-ES_tradnl" sz="2400" dirty="0"/>
              <a:t> es igual al </a:t>
            </a:r>
            <a:r>
              <a:rPr lang="es-ES_tradnl" sz="2400" dirty="0" err="1"/>
              <a:t>ángulo</a:t>
            </a:r>
            <a:r>
              <a:rPr lang="es-ES_tradnl" sz="2400" dirty="0"/>
              <a:t> de incidencia para todas las longitudes de onda (Interfases planas)</a:t>
            </a:r>
          </a:p>
          <a:p>
            <a:pPr algn="just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AD7575E-964A-1C45-B576-10D0A230A559}"/>
                  </a:ext>
                </a:extLst>
              </p:cNvPr>
              <p:cNvSpPr txBox="1"/>
              <p:nvPr/>
            </p:nvSpPr>
            <p:spPr>
              <a:xfrm>
                <a:off x="9972707" y="4969146"/>
                <a:ext cx="17099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s-CL" sz="40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AD7575E-964A-1C45-B576-10D0A230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707" y="4969146"/>
                <a:ext cx="170995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4E1ABFA8-F9EA-BF98-DF18-DD1FA4AE591D}"/>
              </a:ext>
            </a:extLst>
          </p:cNvPr>
          <p:cNvGrpSpPr/>
          <p:nvPr/>
        </p:nvGrpSpPr>
        <p:grpSpPr>
          <a:xfrm>
            <a:off x="6215682" y="3852983"/>
            <a:ext cx="3032188" cy="2890780"/>
            <a:chOff x="6215682" y="3852983"/>
            <a:chExt cx="3032188" cy="289078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EEDB61B3-9B6D-DE78-6B64-10CC5288A345}"/>
                </a:ext>
              </a:extLst>
            </p:cNvPr>
            <p:cNvGrpSpPr/>
            <p:nvPr/>
          </p:nvGrpSpPr>
          <p:grpSpPr>
            <a:xfrm>
              <a:off x="6215682" y="3852983"/>
              <a:ext cx="3032188" cy="2890780"/>
              <a:chOff x="6215682" y="3852983"/>
              <a:chExt cx="3032188" cy="2890780"/>
            </a:xfrm>
          </p:grpSpPr>
          <p:sp>
            <p:nvSpPr>
              <p:cNvPr id="2" name="Arco 1">
                <a:extLst>
                  <a:ext uri="{FF2B5EF4-FFF2-40B4-BE49-F238E27FC236}">
                    <a16:creationId xmlns:a16="http://schemas.microsoft.com/office/drawing/2014/main" id="{8712A773-4371-C0B1-086E-EFA19A844255}"/>
                  </a:ext>
                </a:extLst>
              </p:cNvPr>
              <p:cNvSpPr/>
              <p:nvPr/>
            </p:nvSpPr>
            <p:spPr>
              <a:xfrm>
                <a:off x="6440859" y="4631013"/>
                <a:ext cx="2066128" cy="2111220"/>
              </a:xfrm>
              <a:prstGeom prst="arc">
                <a:avLst>
                  <a:gd name="adj1" fmla="val 16200000"/>
                  <a:gd name="adj2" fmla="val 18796590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B7885ABB-BD0B-3E38-35D9-14D22D23231E}"/>
                  </a:ext>
                </a:extLst>
              </p:cNvPr>
              <p:cNvSpPr/>
              <p:nvPr/>
            </p:nvSpPr>
            <p:spPr>
              <a:xfrm>
                <a:off x="6452790" y="4632543"/>
                <a:ext cx="2066128" cy="2111220"/>
              </a:xfrm>
              <a:prstGeom prst="arc">
                <a:avLst>
                  <a:gd name="adj1" fmla="val 13718665"/>
                  <a:gd name="adj2" fmla="val 16237463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96C7A6EE-62DD-BFB3-A396-4E25361F335D}"/>
                  </a:ext>
                </a:extLst>
              </p:cNvPr>
              <p:cNvGrpSpPr/>
              <p:nvPr/>
            </p:nvGrpSpPr>
            <p:grpSpPr>
              <a:xfrm>
                <a:off x="6215682" y="3852983"/>
                <a:ext cx="3032188" cy="2174431"/>
                <a:chOff x="6215682" y="3852983"/>
                <a:chExt cx="3032188" cy="2174431"/>
              </a:xfrm>
            </p:grpSpPr>
            <p:sp>
              <p:nvSpPr>
                <p:cNvPr id="24" name="CuadroTexto 25">
                  <a:extLst>
                    <a:ext uri="{FF2B5EF4-FFF2-40B4-BE49-F238E27FC236}">
                      <a16:creationId xmlns:a16="http://schemas.microsoft.com/office/drawing/2014/main" id="{403FB991-F474-759F-A066-6AB8F2243B57}"/>
                    </a:ext>
                  </a:extLst>
                </p:cNvPr>
                <p:cNvSpPr txBox="1"/>
                <p:nvPr/>
              </p:nvSpPr>
              <p:spPr>
                <a:xfrm>
                  <a:off x="8573354" y="5049524"/>
                  <a:ext cx="6745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_tradnl" sz="2800" i="1" dirty="0">
                      <a:latin typeface="Times" charset="0"/>
                      <a:ea typeface="Times" charset="0"/>
                      <a:cs typeface="Times" charset="0"/>
                    </a:rPr>
                    <a:t>n</a:t>
                  </a:r>
                  <a:r>
                    <a:rPr lang="es-ES_tradnl" sz="2800" i="1" baseline="-25000" dirty="0">
                      <a:latin typeface="Times" charset="0"/>
                      <a:ea typeface="Times" charset="0"/>
                      <a:cs typeface="Times" charset="0"/>
                    </a:rPr>
                    <a:t>1</a:t>
                  </a:r>
                </a:p>
              </p:txBody>
            </p:sp>
            <p:cxnSp>
              <p:nvCxnSpPr>
                <p:cNvPr id="18" name="Conector recto de flecha 13">
                  <a:extLst>
                    <a:ext uri="{FF2B5EF4-FFF2-40B4-BE49-F238E27FC236}">
                      <a16:creationId xmlns:a16="http://schemas.microsoft.com/office/drawing/2014/main" id="{7D6A85EA-D2A9-F5CC-7DE2-BAB6CF263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5682" y="4351260"/>
                  <a:ext cx="1271715" cy="131801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20">
                  <a:extLst>
                    <a:ext uri="{FF2B5EF4-FFF2-40B4-BE49-F238E27FC236}">
                      <a16:creationId xmlns:a16="http://schemas.microsoft.com/office/drawing/2014/main" id="{BDCC72C1-2120-C5EA-4CF2-F7558A0C290C}"/>
                    </a:ext>
                  </a:extLst>
                </p:cNvPr>
                <p:cNvCxnSpPr>
                  <a:cxnSpLocks/>
                  <a:stCxn id="23" idx="0"/>
                </p:cNvCxnSpPr>
                <p:nvPr/>
              </p:nvCxnSpPr>
              <p:spPr>
                <a:xfrm flipV="1">
                  <a:off x="7468378" y="4399981"/>
                  <a:ext cx="1320357" cy="1269294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3">
                  <a:extLst>
                    <a:ext uri="{FF2B5EF4-FFF2-40B4-BE49-F238E27FC236}">
                      <a16:creationId xmlns:a16="http://schemas.microsoft.com/office/drawing/2014/main" id="{85F27BCA-FF6D-A8EF-F722-82D372BCA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79208" y="4278037"/>
                  <a:ext cx="0" cy="1749377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E32446D8-FDC2-C090-A076-0E7921FD9B60}"/>
                    </a:ext>
                  </a:extLst>
                </p:cNvPr>
                <p:cNvSpPr txBox="1"/>
                <p:nvPr/>
              </p:nvSpPr>
              <p:spPr>
                <a:xfrm>
                  <a:off x="6939637" y="3852983"/>
                  <a:ext cx="10791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L" sz="2400" dirty="0">
                      <a:solidFill>
                        <a:srgbClr val="00B050"/>
                      </a:solidFill>
                    </a:rPr>
                    <a:t>normal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B1338BBB-AB6E-239A-1543-72716BDD0D54}"/>
                    </a:ext>
                  </a:extLst>
                </p:cNvPr>
                <p:cNvSpPr txBox="1"/>
                <p:nvPr/>
              </p:nvSpPr>
              <p:spPr>
                <a:xfrm>
                  <a:off x="6960160" y="4673933"/>
                  <a:ext cx="103836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CL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CL" sz="3600" dirty="0"/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B1338BBB-AB6E-239A-1543-72716BDD0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160" y="4673933"/>
                  <a:ext cx="1038361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3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6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529"/>
            <a:ext cx="10351168" cy="7605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3200" dirty="0"/>
              <a:t>¿Qué sucede cuando la luz incide sobre un material?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257799" y="1193164"/>
            <a:ext cx="638876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/>
              <a:t>Caso 2.  </a:t>
            </a:r>
            <a:r>
              <a:rPr lang="es-ES_tradnl" sz="2400" dirty="0"/>
              <a:t>Material transparente</a:t>
            </a:r>
          </a:p>
          <a:p>
            <a:pPr algn="just">
              <a:lnSpc>
                <a:spcPct val="150000"/>
              </a:lnSpc>
            </a:pPr>
            <a:r>
              <a:rPr lang="es-ES_tradnl" sz="24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s-ES_tradnl" sz="2400" dirty="0"/>
              <a:t>Los campos EM viajan en el interior del material.  La onda electromagnética se refleja parcialmente y se transmite parcialmente. Los rayos incidente, reflejado y transmitido, así como la </a:t>
            </a:r>
            <a:r>
              <a:rPr lang="es-ES_tradnl" sz="2400" dirty="0">
                <a:solidFill>
                  <a:srgbClr val="00B050"/>
                </a:solidFill>
              </a:rPr>
              <a:t>normal</a:t>
            </a:r>
            <a:r>
              <a:rPr lang="es-ES_tradnl" sz="2400" dirty="0"/>
              <a:t> a la superficie, yacen todos en el mismo plano.</a:t>
            </a:r>
          </a:p>
        </p:txBody>
      </p:sp>
      <p:sp>
        <p:nvSpPr>
          <p:cNvPr id="17" name="CuadroTexto 4">
            <a:extLst>
              <a:ext uri="{FF2B5EF4-FFF2-40B4-BE49-F238E27FC236}">
                <a16:creationId xmlns:a16="http://schemas.microsoft.com/office/drawing/2014/main" id="{85C36A69-F992-1A12-DB19-2A7D835D791D}"/>
              </a:ext>
            </a:extLst>
          </p:cNvPr>
          <p:cNvSpPr txBox="1"/>
          <p:nvPr/>
        </p:nvSpPr>
        <p:spPr>
          <a:xfrm>
            <a:off x="150957" y="1371768"/>
            <a:ext cx="349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</a:rPr>
              <a:t>O.E.M. </a:t>
            </a:r>
            <a:r>
              <a:rPr lang="es-ES_tradnl" sz="2800" dirty="0"/>
              <a:t>→ líneas (Rayos)</a:t>
            </a:r>
          </a:p>
        </p:txBody>
      </p:sp>
    </p:spTree>
    <p:extLst>
      <p:ext uri="{BB962C8B-B14F-4D97-AF65-F5344CB8AC3E}">
        <p14:creationId xmlns:p14="http://schemas.microsoft.com/office/powerpoint/2010/main" val="356135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529"/>
            <a:ext cx="10351168" cy="7605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3200" dirty="0"/>
              <a:t>¿Qué sucede cuando la luz incide sobre un material?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257799" y="1193164"/>
            <a:ext cx="638876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2400" b="1" dirty="0"/>
              <a:t>Caso 2.  </a:t>
            </a:r>
            <a:r>
              <a:rPr lang="es-ES_tradnl" sz="2400" dirty="0"/>
              <a:t>Material transparente</a:t>
            </a:r>
          </a:p>
          <a:p>
            <a:pPr algn="just">
              <a:lnSpc>
                <a:spcPct val="150000"/>
              </a:lnSpc>
            </a:pPr>
            <a:r>
              <a:rPr lang="es-ES_tradnl" sz="24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s-ES_tradnl" sz="2400" dirty="0"/>
              <a:t>Los campos EM viajan en el interior del material.  La onda electromagnética se refleja parcialmente y se transmite parcialmente. Los rayos incidente, reflejado y transmitido, así como la </a:t>
            </a:r>
            <a:r>
              <a:rPr lang="es-ES_tradnl" sz="2400" dirty="0">
                <a:solidFill>
                  <a:srgbClr val="00B050"/>
                </a:solidFill>
              </a:rPr>
              <a:t>normal</a:t>
            </a:r>
            <a:r>
              <a:rPr lang="es-ES_tradnl" sz="2400" dirty="0"/>
              <a:t> a la superficie, yacen todos en el mismo plano.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CB0725-D696-70D6-DD18-EBE7F52CCCD0}"/>
                  </a:ext>
                </a:extLst>
              </p:cNvPr>
              <p:cNvSpPr txBox="1"/>
              <p:nvPr/>
            </p:nvSpPr>
            <p:spPr>
              <a:xfrm>
                <a:off x="232174" y="6175183"/>
                <a:ext cx="39445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CB0725-D696-70D6-DD18-EBE7F52C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4" y="6175183"/>
                <a:ext cx="394454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7" name="Grupo 546">
            <a:extLst>
              <a:ext uri="{FF2B5EF4-FFF2-40B4-BE49-F238E27FC236}">
                <a16:creationId xmlns:a16="http://schemas.microsoft.com/office/drawing/2014/main" id="{1F71A879-FF9B-5ECD-7571-6516B0C72307}"/>
              </a:ext>
            </a:extLst>
          </p:cNvPr>
          <p:cNvGrpSpPr/>
          <p:nvPr/>
        </p:nvGrpSpPr>
        <p:grpSpPr>
          <a:xfrm>
            <a:off x="336187" y="1488990"/>
            <a:ext cx="3101719" cy="4163286"/>
            <a:chOff x="838200" y="1204301"/>
            <a:chExt cx="3101719" cy="4163286"/>
          </a:xfrm>
        </p:grpSpPr>
        <p:sp>
          <p:nvSpPr>
            <p:cNvPr id="9" name="Rectángulo 24">
              <a:extLst>
                <a:ext uri="{FF2B5EF4-FFF2-40B4-BE49-F238E27FC236}">
                  <a16:creationId xmlns:a16="http://schemas.microsoft.com/office/drawing/2014/main" id="{DA9C0E03-3851-4987-04DE-DD6712AD7984}"/>
                </a:ext>
              </a:extLst>
            </p:cNvPr>
            <p:cNvSpPr/>
            <p:nvPr/>
          </p:nvSpPr>
          <p:spPr>
            <a:xfrm>
              <a:off x="838200" y="3258593"/>
              <a:ext cx="3101719" cy="17433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25">
              <a:extLst>
                <a:ext uri="{FF2B5EF4-FFF2-40B4-BE49-F238E27FC236}">
                  <a16:creationId xmlns:a16="http://schemas.microsoft.com/office/drawing/2014/main" id="{9A3E8EE5-C09C-26B2-D80C-B814D6DE77E1}"/>
                </a:ext>
              </a:extLst>
            </p:cNvPr>
            <p:cNvSpPr txBox="1"/>
            <p:nvPr/>
          </p:nvSpPr>
          <p:spPr>
            <a:xfrm>
              <a:off x="3369865" y="2697689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 dirty="0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 dirty="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12" name="CuadroTexto 26">
              <a:extLst>
                <a:ext uri="{FF2B5EF4-FFF2-40B4-BE49-F238E27FC236}">
                  <a16:creationId xmlns:a16="http://schemas.microsoft.com/office/drawing/2014/main" id="{79FFD0A9-85F5-9CDD-D58D-7DE91A068D7B}"/>
                </a:ext>
              </a:extLst>
            </p:cNvPr>
            <p:cNvSpPr txBox="1"/>
            <p:nvPr/>
          </p:nvSpPr>
          <p:spPr>
            <a:xfrm>
              <a:off x="3369865" y="3359351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>
                  <a:latin typeface="Times" charset="0"/>
                  <a:ea typeface="Times" charset="0"/>
                  <a:cs typeface="Times" charset="0"/>
                </a:rPr>
                <a:t>2</a:t>
              </a:r>
            </a:p>
          </p:txBody>
        </p:sp>
        <p:cxnSp>
          <p:nvCxnSpPr>
            <p:cNvPr id="5" name="Conector recto de flecha 13">
              <a:extLst>
                <a:ext uri="{FF2B5EF4-FFF2-40B4-BE49-F238E27FC236}">
                  <a16:creationId xmlns:a16="http://schemas.microsoft.com/office/drawing/2014/main" id="{6F687BCF-44A3-3645-7BAD-EC3A4BC52328}"/>
                </a:ext>
              </a:extLst>
            </p:cNvPr>
            <p:cNvCxnSpPr/>
            <p:nvPr/>
          </p:nvCxnSpPr>
          <p:spPr>
            <a:xfrm>
              <a:off x="1076732" y="1950884"/>
              <a:ext cx="1335778" cy="133657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20">
              <a:extLst>
                <a:ext uri="{FF2B5EF4-FFF2-40B4-BE49-F238E27FC236}">
                  <a16:creationId xmlns:a16="http://schemas.microsoft.com/office/drawing/2014/main" id="{D03B9223-7D1C-6057-3E69-005506B6C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9060" y="2091020"/>
              <a:ext cx="1409346" cy="11675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22">
              <a:extLst>
                <a:ext uri="{FF2B5EF4-FFF2-40B4-BE49-F238E27FC236}">
                  <a16:creationId xmlns:a16="http://schemas.microsoft.com/office/drawing/2014/main" id="{60E222F2-88D1-980D-286C-5948A57F2DF2}"/>
                </a:ext>
              </a:extLst>
            </p:cNvPr>
            <p:cNvCxnSpPr/>
            <p:nvPr/>
          </p:nvCxnSpPr>
          <p:spPr>
            <a:xfrm>
              <a:off x="2389059" y="3258593"/>
              <a:ext cx="789175" cy="1743352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FB018436-D016-E9CE-3BBA-0B1DBCD320BD}"/>
                    </a:ext>
                  </a:extLst>
                </p:cNvPr>
                <p:cNvSpPr txBox="1"/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FB018436-D016-E9CE-3BBA-0B1DBCD3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45F49C8B-E5DF-F6E6-9767-FA3861ACDF9B}"/>
                    </a:ext>
                  </a:extLst>
                </p:cNvPr>
                <p:cNvSpPr txBox="1"/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45F49C8B-E5DF-F6E6-9767-FA3861ACD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4C7B8432-8F2F-3D37-B68D-49CD60BAE744}"/>
                    </a:ext>
                  </a:extLst>
                </p:cNvPr>
                <p:cNvSpPr txBox="1"/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4C7B8432-8F2F-3D37-B68D-49CD60BAE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1" name="Conector recto 23">
              <a:extLst>
                <a:ext uri="{FF2B5EF4-FFF2-40B4-BE49-F238E27FC236}">
                  <a16:creationId xmlns:a16="http://schemas.microsoft.com/office/drawing/2014/main" id="{68751BB9-2A65-B7CC-B358-E7F398BCC7AB}"/>
                </a:ext>
              </a:extLst>
            </p:cNvPr>
            <p:cNvCxnSpPr>
              <a:cxnSpLocks/>
            </p:cNvCxnSpPr>
            <p:nvPr/>
          </p:nvCxnSpPr>
          <p:spPr>
            <a:xfrm>
              <a:off x="2412510" y="1629355"/>
              <a:ext cx="0" cy="3738232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CuadroTexto 541">
              <a:extLst>
                <a:ext uri="{FF2B5EF4-FFF2-40B4-BE49-F238E27FC236}">
                  <a16:creationId xmlns:a16="http://schemas.microsoft.com/office/drawing/2014/main" id="{ABCE91A2-3CF2-684A-4317-21D3D11EA2EA}"/>
                </a:ext>
              </a:extLst>
            </p:cNvPr>
            <p:cNvSpPr txBox="1"/>
            <p:nvPr/>
          </p:nvSpPr>
          <p:spPr>
            <a:xfrm>
              <a:off x="1872939" y="1204301"/>
              <a:ext cx="1079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400" dirty="0">
                  <a:solidFill>
                    <a:srgbClr val="00B050"/>
                  </a:solidFill>
                </a:rPr>
                <a:t>normal</a:t>
              </a:r>
            </a:p>
          </p:txBody>
        </p:sp>
        <p:sp>
          <p:nvSpPr>
            <p:cNvPr id="545" name="Arco 544">
              <a:extLst>
                <a:ext uri="{FF2B5EF4-FFF2-40B4-BE49-F238E27FC236}">
                  <a16:creationId xmlns:a16="http://schemas.microsoft.com/office/drawing/2014/main" id="{19AEF52F-4ED3-A5E0-CFDB-C9A721B56DCE}"/>
                </a:ext>
              </a:extLst>
            </p:cNvPr>
            <p:cNvSpPr/>
            <p:nvPr/>
          </p:nvSpPr>
          <p:spPr>
            <a:xfrm>
              <a:off x="1265815" y="2170902"/>
              <a:ext cx="2329314" cy="2409106"/>
            </a:xfrm>
            <a:prstGeom prst="arc">
              <a:avLst>
                <a:gd name="adj1" fmla="val 13788533"/>
                <a:gd name="adj2" fmla="val 187805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46" name="Arco 545">
              <a:extLst>
                <a:ext uri="{FF2B5EF4-FFF2-40B4-BE49-F238E27FC236}">
                  <a16:creationId xmlns:a16="http://schemas.microsoft.com/office/drawing/2014/main" id="{8C923F26-76AD-F186-5272-A0E9BC7314F6}"/>
                </a:ext>
              </a:extLst>
            </p:cNvPr>
            <p:cNvSpPr/>
            <p:nvPr/>
          </p:nvSpPr>
          <p:spPr>
            <a:xfrm>
              <a:off x="1265815" y="2419682"/>
              <a:ext cx="2329314" cy="2409106"/>
            </a:xfrm>
            <a:prstGeom prst="arc">
              <a:avLst>
                <a:gd name="adj1" fmla="val 3729533"/>
                <a:gd name="adj2" fmla="val 539966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CuadroTexto 547">
                <a:extLst>
                  <a:ext uri="{FF2B5EF4-FFF2-40B4-BE49-F238E27FC236}">
                    <a16:creationId xmlns:a16="http://schemas.microsoft.com/office/drawing/2014/main" id="{82C82A70-1F21-458B-5E32-B6DD681B4E71}"/>
                  </a:ext>
                </a:extLst>
              </p:cNvPr>
              <p:cNvSpPr txBox="1"/>
              <p:nvPr/>
            </p:nvSpPr>
            <p:spPr>
              <a:xfrm>
                <a:off x="3181233" y="1695747"/>
                <a:ext cx="153849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548" name="CuadroTexto 547">
                <a:extLst>
                  <a:ext uri="{FF2B5EF4-FFF2-40B4-BE49-F238E27FC236}">
                    <a16:creationId xmlns:a16="http://schemas.microsoft.com/office/drawing/2014/main" id="{82C82A70-1F21-458B-5E32-B6DD681B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33" y="1695747"/>
                <a:ext cx="153849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3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529"/>
            <a:ext cx="10351168" cy="7605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3200" dirty="0"/>
              <a:t>¿Qué sucede cuando la luz incide sobre un material?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CB0725-D696-70D6-DD18-EBE7F52CCCD0}"/>
                  </a:ext>
                </a:extLst>
              </p:cNvPr>
              <p:cNvSpPr txBox="1"/>
              <p:nvPr/>
            </p:nvSpPr>
            <p:spPr>
              <a:xfrm>
                <a:off x="232174" y="6175183"/>
                <a:ext cx="39445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CB0725-D696-70D6-DD18-EBE7F52C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4" y="6175183"/>
                <a:ext cx="394454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CuadroTexto 547">
                <a:extLst>
                  <a:ext uri="{FF2B5EF4-FFF2-40B4-BE49-F238E27FC236}">
                    <a16:creationId xmlns:a16="http://schemas.microsoft.com/office/drawing/2014/main" id="{82C82A70-1F21-458B-5E32-B6DD681B4E71}"/>
                  </a:ext>
                </a:extLst>
              </p:cNvPr>
              <p:cNvSpPr txBox="1"/>
              <p:nvPr/>
            </p:nvSpPr>
            <p:spPr>
              <a:xfrm>
                <a:off x="3181233" y="1695747"/>
                <a:ext cx="153849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548" name="CuadroTexto 547">
                <a:extLst>
                  <a:ext uri="{FF2B5EF4-FFF2-40B4-BE49-F238E27FC236}">
                    <a16:creationId xmlns:a16="http://schemas.microsoft.com/office/drawing/2014/main" id="{82C82A70-1F21-458B-5E32-B6DD681B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33" y="1695747"/>
                <a:ext cx="153849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35">
                <a:extLst>
                  <a:ext uri="{FF2B5EF4-FFF2-40B4-BE49-F238E27FC236}">
                    <a16:creationId xmlns:a16="http://schemas.microsoft.com/office/drawing/2014/main" id="{146F7077-86A4-5B9D-A898-E13B366D567B}"/>
                  </a:ext>
                </a:extLst>
              </p:cNvPr>
              <p:cNvSpPr txBox="1"/>
              <p:nvPr/>
            </p:nvSpPr>
            <p:spPr>
              <a:xfrm>
                <a:off x="5897121" y="1972746"/>
                <a:ext cx="580323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_tradnl" sz="2800" dirty="0"/>
                  <a:t>El </a:t>
                </a:r>
                <a:r>
                  <a:rPr lang="es-ES_tradnl" sz="2800" dirty="0" err="1"/>
                  <a:t>ángulo</a:t>
                </a:r>
                <a:r>
                  <a:rPr lang="es-ES_tradnl" sz="2800" dirty="0"/>
                  <a:t> de </a:t>
                </a:r>
                <a:r>
                  <a:rPr lang="es-ES_tradnl" sz="2800" dirty="0" err="1"/>
                  <a:t>reflexión</a:t>
                </a:r>
                <a:r>
                  <a:rPr lang="es-ES_tradnl" sz="2800" dirty="0"/>
                  <a:t> es igual al </a:t>
                </a:r>
                <a:r>
                  <a:rPr lang="es-ES_tradnl" sz="2800" dirty="0" err="1"/>
                  <a:t>ángulo</a:t>
                </a:r>
                <a:r>
                  <a:rPr lang="es-ES_tradnl" sz="2800" dirty="0"/>
                  <a:t> de incidencia para todas las longitudes de onda (interfases planas).</a:t>
                </a:r>
              </a:p>
              <a:p>
                <a:pPr algn="just"/>
                <a:endParaRPr lang="es-ES_tradnl" sz="2800" dirty="0"/>
              </a:p>
              <a:p>
                <a:pPr algn="just"/>
                <a:r>
                  <a:rPr lang="es-ES_tradnl" sz="2800" dirty="0"/>
                  <a:t>La velocidad de la luz en un medio es:</a:t>
                </a:r>
              </a:p>
              <a:p>
                <a:pPr algn="just"/>
                <a:r>
                  <a:rPr lang="es-ES_tradnl" sz="2800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sz="3200" dirty="0"/>
              </a:p>
              <a:p>
                <a:pPr algn="just"/>
                <a:endParaRPr lang="es-ES" sz="32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sz="3200" dirty="0"/>
                  <a:t>: </a:t>
                </a:r>
                <a:r>
                  <a:rPr lang="es-ES_tradnl" sz="2800" dirty="0"/>
                  <a:t>índice de refracción del medio </a:t>
                </a:r>
              </a:p>
            </p:txBody>
          </p:sp>
        </mc:Choice>
        <mc:Fallback xmlns="">
          <p:sp>
            <p:nvSpPr>
              <p:cNvPr id="2" name="TextBox 35">
                <a:extLst>
                  <a:ext uri="{FF2B5EF4-FFF2-40B4-BE49-F238E27FC236}">
                    <a16:creationId xmlns:a16="http://schemas.microsoft.com/office/drawing/2014/main" id="{146F7077-86A4-5B9D-A898-E13B366D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21" y="1972746"/>
                <a:ext cx="5803232" cy="4154984"/>
              </a:xfrm>
              <a:prstGeom prst="rect">
                <a:avLst/>
              </a:prstGeom>
              <a:blipFill>
                <a:blip r:embed="rId4"/>
                <a:stretch>
                  <a:fillRect l="-2101" t="-1468" r="-3676" b="-411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D948332E-311B-FFC3-6DB2-6D9E97FA6E94}"/>
              </a:ext>
            </a:extLst>
          </p:cNvPr>
          <p:cNvGrpSpPr/>
          <p:nvPr/>
        </p:nvGrpSpPr>
        <p:grpSpPr>
          <a:xfrm>
            <a:off x="336187" y="1488990"/>
            <a:ext cx="3101719" cy="4163286"/>
            <a:chOff x="838200" y="1204301"/>
            <a:chExt cx="3101719" cy="4163286"/>
          </a:xfrm>
        </p:grpSpPr>
        <p:sp>
          <p:nvSpPr>
            <p:cNvPr id="8" name="Rectángulo 24">
              <a:extLst>
                <a:ext uri="{FF2B5EF4-FFF2-40B4-BE49-F238E27FC236}">
                  <a16:creationId xmlns:a16="http://schemas.microsoft.com/office/drawing/2014/main" id="{705DEA34-8488-C361-4378-46566224547A}"/>
                </a:ext>
              </a:extLst>
            </p:cNvPr>
            <p:cNvSpPr/>
            <p:nvPr/>
          </p:nvSpPr>
          <p:spPr>
            <a:xfrm>
              <a:off x="838200" y="3258593"/>
              <a:ext cx="3101719" cy="17433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CuadroTexto 25">
              <a:extLst>
                <a:ext uri="{FF2B5EF4-FFF2-40B4-BE49-F238E27FC236}">
                  <a16:creationId xmlns:a16="http://schemas.microsoft.com/office/drawing/2014/main" id="{903A4B5B-5D3A-BB24-5F23-5800C42CF888}"/>
                </a:ext>
              </a:extLst>
            </p:cNvPr>
            <p:cNvSpPr txBox="1"/>
            <p:nvPr/>
          </p:nvSpPr>
          <p:spPr>
            <a:xfrm>
              <a:off x="3369865" y="2697689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 dirty="0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 dirty="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14" name="CuadroTexto 26">
              <a:extLst>
                <a:ext uri="{FF2B5EF4-FFF2-40B4-BE49-F238E27FC236}">
                  <a16:creationId xmlns:a16="http://schemas.microsoft.com/office/drawing/2014/main" id="{216539AE-8C04-5BC8-E016-1CB82B404EAB}"/>
                </a:ext>
              </a:extLst>
            </p:cNvPr>
            <p:cNvSpPr txBox="1"/>
            <p:nvPr/>
          </p:nvSpPr>
          <p:spPr>
            <a:xfrm>
              <a:off x="3369865" y="3359351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>
                  <a:latin typeface="Times" charset="0"/>
                  <a:ea typeface="Times" charset="0"/>
                  <a:cs typeface="Times" charset="0"/>
                </a:rPr>
                <a:t>2</a:t>
              </a:r>
            </a:p>
          </p:txBody>
        </p:sp>
        <p:cxnSp>
          <p:nvCxnSpPr>
            <p:cNvPr id="15" name="Conector recto de flecha 13">
              <a:extLst>
                <a:ext uri="{FF2B5EF4-FFF2-40B4-BE49-F238E27FC236}">
                  <a16:creationId xmlns:a16="http://schemas.microsoft.com/office/drawing/2014/main" id="{3F185A19-3BA9-EEDE-A394-71C76918CEBE}"/>
                </a:ext>
              </a:extLst>
            </p:cNvPr>
            <p:cNvCxnSpPr/>
            <p:nvPr/>
          </p:nvCxnSpPr>
          <p:spPr>
            <a:xfrm>
              <a:off x="1076732" y="1950884"/>
              <a:ext cx="1335778" cy="133657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20">
              <a:extLst>
                <a:ext uri="{FF2B5EF4-FFF2-40B4-BE49-F238E27FC236}">
                  <a16:creationId xmlns:a16="http://schemas.microsoft.com/office/drawing/2014/main" id="{41AAABB0-74E5-7B2F-7C39-91E2A5D02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9060" y="2091020"/>
              <a:ext cx="1409346" cy="11675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22">
              <a:extLst>
                <a:ext uri="{FF2B5EF4-FFF2-40B4-BE49-F238E27FC236}">
                  <a16:creationId xmlns:a16="http://schemas.microsoft.com/office/drawing/2014/main" id="{1D0BB4F1-9B1D-8B68-4FDB-F6E7E5333D3F}"/>
                </a:ext>
              </a:extLst>
            </p:cNvPr>
            <p:cNvCxnSpPr/>
            <p:nvPr/>
          </p:nvCxnSpPr>
          <p:spPr>
            <a:xfrm>
              <a:off x="2389059" y="3258593"/>
              <a:ext cx="789175" cy="1743352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C08FAF5B-C20E-7C39-3B26-A5F3DC3EEF82}"/>
                    </a:ext>
                  </a:extLst>
                </p:cNvPr>
                <p:cNvSpPr txBox="1"/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C08FAF5B-C20E-7C39-3B26-A5F3DC3EE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01B66F1C-0475-EA58-835D-F8129A468042}"/>
                    </a:ext>
                  </a:extLst>
                </p:cNvPr>
                <p:cNvSpPr txBox="1"/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01B66F1C-0475-EA58-835D-F8129A468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04377CAB-C9CD-9A63-2D66-B2B6367C1222}"/>
                    </a:ext>
                  </a:extLst>
                </p:cNvPr>
                <p:cNvSpPr txBox="1"/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04377CAB-C9CD-9A63-2D66-B2B6367C1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recto 23">
              <a:extLst>
                <a:ext uri="{FF2B5EF4-FFF2-40B4-BE49-F238E27FC236}">
                  <a16:creationId xmlns:a16="http://schemas.microsoft.com/office/drawing/2014/main" id="{A67D3A3B-C96F-2FCA-1383-890796AB4457}"/>
                </a:ext>
              </a:extLst>
            </p:cNvPr>
            <p:cNvCxnSpPr>
              <a:cxnSpLocks/>
            </p:cNvCxnSpPr>
            <p:nvPr/>
          </p:nvCxnSpPr>
          <p:spPr>
            <a:xfrm>
              <a:off x="2412510" y="1629355"/>
              <a:ext cx="0" cy="3738232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96438C0-2902-DB45-750D-0AAA863A9D16}"/>
                </a:ext>
              </a:extLst>
            </p:cNvPr>
            <p:cNvSpPr txBox="1"/>
            <p:nvPr/>
          </p:nvSpPr>
          <p:spPr>
            <a:xfrm>
              <a:off x="1872939" y="1204301"/>
              <a:ext cx="1079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400" dirty="0">
                  <a:solidFill>
                    <a:srgbClr val="00B050"/>
                  </a:solidFill>
                </a:rPr>
                <a:t>normal</a:t>
              </a:r>
            </a:p>
          </p:txBody>
        </p:sp>
        <p:sp>
          <p:nvSpPr>
            <p:cNvPr id="27" name="Arco 26">
              <a:extLst>
                <a:ext uri="{FF2B5EF4-FFF2-40B4-BE49-F238E27FC236}">
                  <a16:creationId xmlns:a16="http://schemas.microsoft.com/office/drawing/2014/main" id="{E25DF0F3-825B-EF47-B142-4ED820EAA16A}"/>
                </a:ext>
              </a:extLst>
            </p:cNvPr>
            <p:cNvSpPr/>
            <p:nvPr/>
          </p:nvSpPr>
          <p:spPr>
            <a:xfrm>
              <a:off x="1265815" y="2170902"/>
              <a:ext cx="2329314" cy="2409106"/>
            </a:xfrm>
            <a:prstGeom prst="arc">
              <a:avLst>
                <a:gd name="adj1" fmla="val 13788533"/>
                <a:gd name="adj2" fmla="val 187805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EA0687E7-87A8-1004-8465-B8BE131A5F14}"/>
                </a:ext>
              </a:extLst>
            </p:cNvPr>
            <p:cNvSpPr/>
            <p:nvPr/>
          </p:nvSpPr>
          <p:spPr>
            <a:xfrm>
              <a:off x="1265815" y="2419682"/>
              <a:ext cx="2329314" cy="2409106"/>
            </a:xfrm>
            <a:prstGeom prst="arc">
              <a:avLst>
                <a:gd name="adj1" fmla="val 3729533"/>
                <a:gd name="adj2" fmla="val 539966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08437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529"/>
            <a:ext cx="8656320" cy="7605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/>
              <a:t>¿Qué sucede cuando la luz incide sobre un material?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21280" y="1193164"/>
            <a:ext cx="957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b="1" dirty="0"/>
              <a:t>Caso 2.  Material transparente</a:t>
            </a:r>
          </a:p>
          <a:p>
            <a:pPr algn="just"/>
            <a:r>
              <a:rPr lang="es-ES_tradnl" sz="2400" dirty="0"/>
              <a:t> </a:t>
            </a:r>
          </a:p>
          <a:p>
            <a:pPr algn="just"/>
            <a:r>
              <a:rPr lang="es-ES_tradnl" sz="2400" dirty="0"/>
              <a:t>Los campos EM viajan en el interior del material.  La onda electromagnética se refleja parcialmente y se transmite parcialmente. Los rayos incidente, reflejado y transmitido así́ como la normal a la superficie, yacen todos en el mismo plano.</a:t>
            </a:r>
          </a:p>
        </p:txBody>
      </p:sp>
      <p:sp>
        <p:nvSpPr>
          <p:cNvPr id="35" name="CuadroTexto 4">
            <a:extLst>
              <a:ext uri="{FF2B5EF4-FFF2-40B4-BE49-F238E27FC236}">
                <a16:creationId xmlns:a16="http://schemas.microsoft.com/office/drawing/2014/main" id="{335EF360-1057-11F7-562E-9684587946D7}"/>
              </a:ext>
            </a:extLst>
          </p:cNvPr>
          <p:cNvSpPr txBox="1"/>
          <p:nvPr/>
        </p:nvSpPr>
        <p:spPr>
          <a:xfrm>
            <a:off x="0" y="1681964"/>
            <a:ext cx="233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</a:rPr>
              <a:t>O.E.M. </a:t>
            </a:r>
            <a:r>
              <a:rPr lang="es-ES_tradnl" sz="2800" dirty="0"/>
              <a:t>→ líneas (Rayos)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25C31C-B622-23AF-928D-42969B486A9D}"/>
                  </a:ext>
                </a:extLst>
              </p:cNvPr>
              <p:cNvSpPr txBox="1"/>
              <p:nvPr/>
            </p:nvSpPr>
            <p:spPr>
              <a:xfrm>
                <a:off x="119173" y="3877869"/>
                <a:ext cx="506404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/>
                  <a:t>El </a:t>
                </a:r>
                <a:r>
                  <a:rPr lang="es-ES_tradnl" sz="2400" dirty="0" err="1"/>
                  <a:t>ángulo</a:t>
                </a:r>
                <a:r>
                  <a:rPr lang="es-ES_tradnl" sz="2400" dirty="0"/>
                  <a:t> de </a:t>
                </a:r>
                <a:r>
                  <a:rPr lang="es-ES_tradnl" sz="2400" dirty="0" err="1"/>
                  <a:t>reflexión</a:t>
                </a:r>
                <a:r>
                  <a:rPr lang="es-ES_tradnl" sz="2400" dirty="0"/>
                  <a:t> es igual al </a:t>
                </a:r>
                <a:r>
                  <a:rPr lang="es-ES_tradnl" sz="2400" dirty="0" err="1"/>
                  <a:t>ángulo</a:t>
                </a:r>
                <a:r>
                  <a:rPr lang="es-ES_tradnl" sz="2400" dirty="0"/>
                  <a:t> de incidencia para todas las longitudes de onda (Interfases planas.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velocidad de la luz en un medio 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sz="2800" dirty="0"/>
                  <a:t>: </a:t>
                </a:r>
                <a:r>
                  <a:rPr lang="es-ES_tradnl" sz="2400" dirty="0"/>
                  <a:t>índice de refracción del medio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25C31C-B622-23AF-928D-42969B48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73" y="3877869"/>
                <a:ext cx="5064042" cy="2800767"/>
              </a:xfrm>
              <a:prstGeom prst="rect">
                <a:avLst/>
              </a:prstGeom>
              <a:blipFill>
                <a:blip r:embed="rId2"/>
                <a:stretch>
                  <a:fillRect l="-1928" t="-1739" r="-2530" b="-52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Agrupar 11">
            <a:extLst>
              <a:ext uri="{FF2B5EF4-FFF2-40B4-BE49-F238E27FC236}">
                <a16:creationId xmlns:a16="http://schemas.microsoft.com/office/drawing/2014/main" id="{621FCA7B-986A-DF5F-F41B-8088AA7EDE20}"/>
              </a:ext>
            </a:extLst>
          </p:cNvPr>
          <p:cNvGrpSpPr/>
          <p:nvPr/>
        </p:nvGrpSpPr>
        <p:grpSpPr>
          <a:xfrm>
            <a:off x="7025720" y="2644476"/>
            <a:ext cx="2617168" cy="3312368"/>
            <a:chOff x="7032104" y="2132857"/>
            <a:chExt cx="4681736" cy="4104455"/>
          </a:xfrm>
        </p:grpSpPr>
        <p:grpSp>
          <p:nvGrpSpPr>
            <p:cNvPr id="4" name="Agrupar 12">
              <a:extLst>
                <a:ext uri="{FF2B5EF4-FFF2-40B4-BE49-F238E27FC236}">
                  <a16:creationId xmlns:a16="http://schemas.microsoft.com/office/drawing/2014/main" id="{56717B86-531B-6429-4F59-585C4D667B84}"/>
                </a:ext>
              </a:extLst>
            </p:cNvPr>
            <p:cNvGrpSpPr/>
            <p:nvPr/>
          </p:nvGrpSpPr>
          <p:grpSpPr>
            <a:xfrm>
              <a:off x="7032104" y="3382039"/>
              <a:ext cx="4681736" cy="2855273"/>
              <a:chOff x="7032104" y="3382039"/>
              <a:chExt cx="4681736" cy="2855273"/>
            </a:xfrm>
          </p:grpSpPr>
          <p:sp>
            <p:nvSpPr>
              <p:cNvPr id="12" name="Rectángulo 24">
                <a:extLst>
                  <a:ext uri="{FF2B5EF4-FFF2-40B4-BE49-F238E27FC236}">
                    <a16:creationId xmlns:a16="http://schemas.microsoft.com/office/drawing/2014/main" id="{C261C596-EE04-A694-DBEF-C25E95962C8B}"/>
                  </a:ext>
                </a:extLst>
              </p:cNvPr>
              <p:cNvSpPr/>
              <p:nvPr/>
            </p:nvSpPr>
            <p:spPr>
              <a:xfrm>
                <a:off x="7032104" y="4077072"/>
                <a:ext cx="4681736" cy="21602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3" name="CuadroTexto 25">
                <a:extLst>
                  <a:ext uri="{FF2B5EF4-FFF2-40B4-BE49-F238E27FC236}">
                    <a16:creationId xmlns:a16="http://schemas.microsoft.com/office/drawing/2014/main" id="{2B19B0DC-DDB9-BBC1-C507-F1333C2F2EB8}"/>
                  </a:ext>
                </a:extLst>
              </p:cNvPr>
              <p:cNvSpPr txBox="1"/>
              <p:nvPr/>
            </p:nvSpPr>
            <p:spPr>
              <a:xfrm>
                <a:off x="10853400" y="3382039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800" i="1"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lang="es-ES_tradnl" sz="2800" i="1" baseline="-25000">
                    <a:latin typeface="Times" charset="0"/>
                    <a:ea typeface="Times" charset="0"/>
                    <a:cs typeface="Times" charset="0"/>
                  </a:rPr>
                  <a:t>1</a:t>
                </a:r>
              </a:p>
            </p:txBody>
          </p:sp>
          <p:sp>
            <p:nvSpPr>
              <p:cNvPr id="14" name="CuadroTexto 26">
                <a:extLst>
                  <a:ext uri="{FF2B5EF4-FFF2-40B4-BE49-F238E27FC236}">
                    <a16:creationId xmlns:a16="http://schemas.microsoft.com/office/drawing/2014/main" id="{A6607558-4D76-ACCF-C448-3DA4202B47C3}"/>
                  </a:ext>
                </a:extLst>
              </p:cNvPr>
              <p:cNvSpPr txBox="1"/>
              <p:nvPr/>
            </p:nvSpPr>
            <p:spPr>
              <a:xfrm>
                <a:off x="10853400" y="4201924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800" i="1"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lang="es-ES_tradnl" sz="2800" i="1" baseline="-25000">
                    <a:latin typeface="Times" charset="0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cxnSp>
          <p:nvCxnSpPr>
            <p:cNvPr id="6" name="Conector recto de flecha 13">
              <a:extLst>
                <a:ext uri="{FF2B5EF4-FFF2-40B4-BE49-F238E27FC236}">
                  <a16:creationId xmlns:a16="http://schemas.microsoft.com/office/drawing/2014/main" id="{7AEF5C22-2859-9598-E07D-7FC400B5C702}"/>
                </a:ext>
              </a:extLst>
            </p:cNvPr>
            <p:cNvCxnSpPr/>
            <p:nvPr/>
          </p:nvCxnSpPr>
          <p:spPr>
            <a:xfrm>
              <a:off x="7392144" y="2420888"/>
              <a:ext cx="2016224" cy="16561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20">
              <a:extLst>
                <a:ext uri="{FF2B5EF4-FFF2-40B4-BE49-F238E27FC236}">
                  <a16:creationId xmlns:a16="http://schemas.microsoft.com/office/drawing/2014/main" id="{DA1F443B-0C67-C12C-14DC-548FD8D7AD7B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9372972" y="2420888"/>
              <a:ext cx="2051620" cy="165618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22">
              <a:extLst>
                <a:ext uri="{FF2B5EF4-FFF2-40B4-BE49-F238E27FC236}">
                  <a16:creationId xmlns:a16="http://schemas.microsoft.com/office/drawing/2014/main" id="{DB1F42F4-6663-BB9E-A361-B68E3C31616B}"/>
                </a:ext>
              </a:extLst>
            </p:cNvPr>
            <p:cNvCxnSpPr/>
            <p:nvPr/>
          </p:nvCxnSpPr>
          <p:spPr>
            <a:xfrm>
              <a:off x="9372972" y="4077072"/>
              <a:ext cx="1191181" cy="2160240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23">
              <a:extLst>
                <a:ext uri="{FF2B5EF4-FFF2-40B4-BE49-F238E27FC236}">
                  <a16:creationId xmlns:a16="http://schemas.microsoft.com/office/drawing/2014/main" id="{4E32105C-1274-6AA4-32CF-D773FE826C18}"/>
                </a:ext>
              </a:extLst>
            </p:cNvPr>
            <p:cNvCxnSpPr>
              <a:endCxn id="10" idx="2"/>
            </p:cNvCxnSpPr>
            <p:nvPr/>
          </p:nvCxnSpPr>
          <p:spPr>
            <a:xfrm flipH="1">
              <a:off x="9372972" y="2132857"/>
              <a:ext cx="35396" cy="410445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n 7">
            <a:extLst>
              <a:ext uri="{FF2B5EF4-FFF2-40B4-BE49-F238E27FC236}">
                <a16:creationId xmlns:a16="http://schemas.microsoft.com/office/drawing/2014/main" id="{25C37D70-A91A-90CC-1BC1-B8B07F242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11" b="4807"/>
          <a:stretch/>
        </p:blipFill>
        <p:spPr>
          <a:xfrm>
            <a:off x="7869944" y="3155396"/>
            <a:ext cx="446976" cy="651625"/>
          </a:xfrm>
          <a:prstGeom prst="rect">
            <a:avLst/>
          </a:prstGeom>
        </p:spPr>
      </p:pic>
      <p:pic>
        <p:nvPicPr>
          <p:cNvPr id="16" name="Imagen 27">
            <a:extLst>
              <a:ext uri="{FF2B5EF4-FFF2-40B4-BE49-F238E27FC236}">
                <a16:creationId xmlns:a16="http://schemas.microsoft.com/office/drawing/2014/main" id="{3B4AC68E-B167-AB95-EDF9-81F2DAE6B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6" b="5996"/>
          <a:stretch/>
        </p:blipFill>
        <p:spPr>
          <a:xfrm>
            <a:off x="8371301" y="5199982"/>
            <a:ext cx="513951" cy="643486"/>
          </a:xfrm>
          <a:prstGeom prst="rect">
            <a:avLst/>
          </a:prstGeom>
        </p:spPr>
      </p:pic>
      <p:pic>
        <p:nvPicPr>
          <p:cNvPr id="20" name="Imagen 28">
            <a:extLst>
              <a:ext uri="{FF2B5EF4-FFF2-40B4-BE49-F238E27FC236}">
                <a16:creationId xmlns:a16="http://schemas.microsoft.com/office/drawing/2014/main" id="{C6412AF4-D9C0-058C-6AB0-FC35091E1F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4" t="11464" r="32316"/>
          <a:stretch/>
        </p:blipFill>
        <p:spPr>
          <a:xfrm>
            <a:off x="8409988" y="3252763"/>
            <a:ext cx="475264" cy="606055"/>
          </a:xfrm>
          <a:prstGeom prst="rect">
            <a:avLst/>
          </a:prstGeom>
        </p:spPr>
      </p:pic>
      <p:pic>
        <p:nvPicPr>
          <p:cNvPr id="21" name="Imagen 4">
            <a:extLst>
              <a:ext uri="{FF2B5EF4-FFF2-40B4-BE49-F238E27FC236}">
                <a16:creationId xmlns:a16="http://schemas.microsoft.com/office/drawing/2014/main" id="{AE1FB068-1F38-2D55-AC71-2C566031F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77" y="3187067"/>
            <a:ext cx="1607820" cy="716280"/>
          </a:xfrm>
          <a:prstGeom prst="rect">
            <a:avLst/>
          </a:prstGeom>
        </p:spPr>
      </p:pic>
      <p:pic>
        <p:nvPicPr>
          <p:cNvPr id="25" name="Imagen 5">
            <a:extLst>
              <a:ext uri="{FF2B5EF4-FFF2-40B4-BE49-F238E27FC236}">
                <a16:creationId xmlns:a16="http://schemas.microsoft.com/office/drawing/2014/main" id="{AC343DEB-9D3A-9646-E31F-CC98B3864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07" y="6172200"/>
            <a:ext cx="469392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/>
          <p:cNvGrpSpPr/>
          <p:nvPr/>
        </p:nvGrpSpPr>
        <p:grpSpPr>
          <a:xfrm>
            <a:off x="7032104" y="3573016"/>
            <a:ext cx="4681736" cy="2664296"/>
            <a:chOff x="7032104" y="3573016"/>
            <a:chExt cx="4681736" cy="2664296"/>
          </a:xfrm>
        </p:grpSpPr>
        <p:sp>
          <p:nvSpPr>
            <p:cNvPr id="7" name="Rectángulo 6"/>
            <p:cNvSpPr/>
            <p:nvPr/>
          </p:nvSpPr>
          <p:spPr>
            <a:xfrm>
              <a:off x="7032104" y="4077072"/>
              <a:ext cx="4681736" cy="21602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11217102" y="3573016"/>
              <a:ext cx="495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1208568" y="4201924"/>
              <a:ext cx="495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>
                  <a:latin typeface="Times" charset="0"/>
                  <a:ea typeface="Times" charset="0"/>
                  <a:cs typeface="Times" charset="0"/>
                </a:rPr>
                <a:t>2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Principio de Fermat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336" y="1378226"/>
            <a:ext cx="6552728" cy="22667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/>
              <a:t>“El camino entre dos puntos dados que recorre un rayo de luz es tal que para ese camino el tiempo que tarda la luz en recorrerlo es mínimo".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7392144" y="2420888"/>
            <a:ext cx="2016224" cy="16561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7" idx="0"/>
          </p:cNvCxnSpPr>
          <p:nvPr/>
        </p:nvCxnSpPr>
        <p:spPr>
          <a:xfrm flipV="1">
            <a:off x="9372972" y="2420888"/>
            <a:ext cx="2051620" cy="16561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9372972" y="4077072"/>
            <a:ext cx="755476" cy="1944215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7" idx="2"/>
          </p:cNvCxnSpPr>
          <p:nvPr/>
        </p:nvCxnSpPr>
        <p:spPr>
          <a:xfrm flipH="1">
            <a:off x="9372972" y="2132857"/>
            <a:ext cx="35396" cy="41044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47700" y="44028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_tradnl" sz="2400"/>
              <a:t>Los rayos incidente, reflejado y refractado, as</a:t>
            </a:r>
            <a:r>
              <a:rPr lang="es-ES" sz="2400"/>
              <a:t>í</a:t>
            </a:r>
            <a:r>
              <a:rPr lang="es-ES_tradnl" sz="2400"/>
              <a:t> como la normal a la superficie, yacen todos en el mismo plano. </a:t>
            </a:r>
            <a:endParaRPr lang="es-ES_tradnl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Intensidad en Ondas Esféricas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90712" y="1588204"/>
            <a:ext cx="1757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/>
              <a:t>Intensidad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8" y="2707689"/>
            <a:ext cx="2464852" cy="23829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18" y="1860744"/>
            <a:ext cx="5014899" cy="2818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4771AD-5615-BBE5-D22F-15C5D1E93C6E}"/>
                  </a:ext>
                </a:extLst>
              </p:cNvPr>
              <p:cNvSpPr txBox="1"/>
              <p:nvPr/>
            </p:nvSpPr>
            <p:spPr>
              <a:xfrm>
                <a:off x="6096000" y="5530022"/>
                <a:ext cx="1478610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36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4771AD-5615-BBE5-D22F-15C5D1E9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30022"/>
                <a:ext cx="1478610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>
            <a:extLst>
              <a:ext uri="{FF2B5EF4-FFF2-40B4-BE49-F238E27FC236}">
                <a16:creationId xmlns:a16="http://schemas.microsoft.com/office/drawing/2014/main" id="{23485572-E354-BC0E-EC03-C1FBA48EA2F4}"/>
              </a:ext>
            </a:extLst>
          </p:cNvPr>
          <p:cNvGrpSpPr/>
          <p:nvPr/>
        </p:nvGrpSpPr>
        <p:grpSpPr>
          <a:xfrm>
            <a:off x="3389730" y="1665877"/>
            <a:ext cx="2950358" cy="2843273"/>
            <a:chOff x="3227217" y="1629605"/>
            <a:chExt cx="2950358" cy="2843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78772F33-1FFB-A7AC-22ED-8A3CA1BAD0FE}"/>
                    </a:ext>
                  </a:extLst>
                </p:cNvPr>
                <p:cNvSpPr txBox="1"/>
                <p:nvPr/>
              </p:nvSpPr>
              <p:spPr>
                <a:xfrm>
                  <a:off x="3227217" y="1629605"/>
                  <a:ext cx="2934714" cy="10494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0" smtClean="0">
                                    <a:latin typeface="Cambria Math" charset="0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lang="es-ES" sz="3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b="0" i="1" smtClean="0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78772F33-1FFB-A7AC-22ED-8A3CA1BAD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217" y="1629605"/>
                  <a:ext cx="2934714" cy="1049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CBDAD8F7-AEBF-31CD-E906-386E568FB217}"/>
                    </a:ext>
                  </a:extLst>
                </p:cNvPr>
                <p:cNvSpPr txBox="1"/>
                <p:nvPr/>
              </p:nvSpPr>
              <p:spPr>
                <a:xfrm>
                  <a:off x="3227217" y="3423424"/>
                  <a:ext cx="2950358" cy="10494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0" smtClean="0">
                                    <a:latin typeface="Cambria Math" charset="0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lang="es-ES" sz="3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b="0" i="1" smtClean="0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CBDAD8F7-AEBF-31CD-E906-386E568FB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217" y="3423424"/>
                  <a:ext cx="2950358" cy="10494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2241D24-6EEE-B2AF-6B85-1C1202B658F9}"/>
              </a:ext>
            </a:extLst>
          </p:cNvPr>
          <p:cNvGrpSpPr/>
          <p:nvPr/>
        </p:nvGrpSpPr>
        <p:grpSpPr>
          <a:xfrm>
            <a:off x="1189925" y="5641975"/>
            <a:ext cx="3779802" cy="925190"/>
            <a:chOff x="2316198" y="5443290"/>
            <a:chExt cx="3779802" cy="92519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79B1C04-2472-F060-CB06-D6DEE2BB31A1}"/>
                </a:ext>
              </a:extLst>
            </p:cNvPr>
            <p:cNvSpPr txBox="1"/>
            <p:nvPr/>
          </p:nvSpPr>
          <p:spPr>
            <a:xfrm>
              <a:off x="3392888" y="5692214"/>
              <a:ext cx="2703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>
                  <a:solidFill>
                    <a:srgbClr val="FF0000"/>
                  </a:solidFill>
                </a:rPr>
                <a:t>Forma de la OEM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8FF6A758-C35C-A24B-EFD8-5008DB673D92}"/>
                    </a:ext>
                  </a:extLst>
                </p:cNvPr>
                <p:cNvSpPr txBox="1"/>
                <p:nvPr/>
              </p:nvSpPr>
              <p:spPr>
                <a:xfrm>
                  <a:off x="2316198" y="5443290"/>
                  <a:ext cx="1234000" cy="9251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s-ES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0" lang="es-ES" sz="4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s-ES" sz="4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kumimoji="0" lang="es-ES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CL" sz="280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8FF6A758-C35C-A24B-EFD8-5008DB673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198" y="5443290"/>
                  <a:ext cx="1234000" cy="9251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3760D73-12E2-7E48-6C41-668840043D8D}"/>
                  </a:ext>
                </a:extLst>
              </p:cNvPr>
              <p:cNvSpPr txBox="1"/>
              <p:nvPr/>
            </p:nvSpPr>
            <p:spPr>
              <a:xfrm>
                <a:off x="9136097" y="5789909"/>
                <a:ext cx="2783958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s-E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𝑒𝑠𝑓𝑒𝑟𝑎</m:t>
                          </m:r>
                        </m:sub>
                      </m:sSub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3760D73-12E2-7E48-6C41-66884004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097" y="5789909"/>
                <a:ext cx="2783958" cy="624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Dispersión </a:t>
            </a:r>
            <a:endParaRPr lang="es-ES_tradnl" b="1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48" y="1254242"/>
            <a:ext cx="4617060" cy="543805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0617" y="5863957"/>
            <a:ext cx="67745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dirty="0"/>
              <a:t>¡¡El </a:t>
            </a:r>
            <a:r>
              <a:rPr lang="es-ES_tradnl" sz="2800" dirty="0" err="1"/>
              <a:t>índice</a:t>
            </a:r>
            <a:r>
              <a:rPr lang="es-ES_tradnl" sz="2800" dirty="0"/>
              <a:t> de </a:t>
            </a:r>
            <a:r>
              <a:rPr lang="es-ES_tradnl" sz="2800" dirty="0" err="1"/>
              <a:t>refracción</a:t>
            </a:r>
            <a:r>
              <a:rPr lang="es-ES_tradnl" sz="2800" dirty="0"/>
              <a:t> de un material depende de la longitud de onda!!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FCF4169-D858-928C-0FFB-14582D875567}"/>
                  </a:ext>
                </a:extLst>
              </p:cNvPr>
              <p:cNvSpPr txBox="1"/>
              <p:nvPr/>
            </p:nvSpPr>
            <p:spPr>
              <a:xfrm>
                <a:off x="4842618" y="2776175"/>
                <a:ext cx="1405641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FCF4169-D858-928C-0FFB-14582D875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8" y="2776175"/>
                <a:ext cx="1405641" cy="1052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o 49">
            <a:extLst>
              <a:ext uri="{FF2B5EF4-FFF2-40B4-BE49-F238E27FC236}">
                <a16:creationId xmlns:a16="http://schemas.microsoft.com/office/drawing/2014/main" id="{369A7CDE-FF5F-23CA-BD86-5B381C620FC6}"/>
              </a:ext>
            </a:extLst>
          </p:cNvPr>
          <p:cNvGrpSpPr/>
          <p:nvPr/>
        </p:nvGrpSpPr>
        <p:grpSpPr>
          <a:xfrm>
            <a:off x="336187" y="1488990"/>
            <a:ext cx="3101719" cy="4163286"/>
            <a:chOff x="838200" y="1204301"/>
            <a:chExt cx="3101719" cy="4163286"/>
          </a:xfrm>
        </p:grpSpPr>
        <p:sp>
          <p:nvSpPr>
            <p:cNvPr id="51" name="Rectángulo 24">
              <a:extLst>
                <a:ext uri="{FF2B5EF4-FFF2-40B4-BE49-F238E27FC236}">
                  <a16:creationId xmlns:a16="http://schemas.microsoft.com/office/drawing/2014/main" id="{6B921711-C734-FDE7-A776-9B72FBE764E4}"/>
                </a:ext>
              </a:extLst>
            </p:cNvPr>
            <p:cNvSpPr/>
            <p:nvPr/>
          </p:nvSpPr>
          <p:spPr>
            <a:xfrm>
              <a:off x="838200" y="3258593"/>
              <a:ext cx="3101719" cy="174335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CuadroTexto 25">
              <a:extLst>
                <a:ext uri="{FF2B5EF4-FFF2-40B4-BE49-F238E27FC236}">
                  <a16:creationId xmlns:a16="http://schemas.microsoft.com/office/drawing/2014/main" id="{D5C24A37-0AD8-D657-3407-185687C0BC1B}"/>
                </a:ext>
              </a:extLst>
            </p:cNvPr>
            <p:cNvSpPr txBox="1"/>
            <p:nvPr/>
          </p:nvSpPr>
          <p:spPr>
            <a:xfrm>
              <a:off x="3369865" y="2697689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 dirty="0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 dirty="0">
                  <a:latin typeface="Times" charset="0"/>
                  <a:ea typeface="Times" charset="0"/>
                  <a:cs typeface="Times" charset="0"/>
                </a:rPr>
                <a:t>1</a:t>
              </a:r>
            </a:p>
          </p:txBody>
        </p:sp>
        <p:sp>
          <p:nvSpPr>
            <p:cNvPr id="53" name="CuadroTexto 26">
              <a:extLst>
                <a:ext uri="{FF2B5EF4-FFF2-40B4-BE49-F238E27FC236}">
                  <a16:creationId xmlns:a16="http://schemas.microsoft.com/office/drawing/2014/main" id="{FDA08F65-E34C-E995-AA6B-8AFC44D9EDEA}"/>
                </a:ext>
              </a:extLst>
            </p:cNvPr>
            <p:cNvSpPr txBox="1"/>
            <p:nvPr/>
          </p:nvSpPr>
          <p:spPr>
            <a:xfrm>
              <a:off x="3369865" y="3359351"/>
              <a:ext cx="328375" cy="422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i="1">
                  <a:latin typeface="Times" charset="0"/>
                  <a:ea typeface="Times" charset="0"/>
                  <a:cs typeface="Times" charset="0"/>
                </a:rPr>
                <a:t>n</a:t>
              </a:r>
              <a:r>
                <a:rPr lang="es-ES_tradnl" sz="2800" i="1" baseline="-25000">
                  <a:latin typeface="Times" charset="0"/>
                  <a:ea typeface="Times" charset="0"/>
                  <a:cs typeface="Times" charset="0"/>
                </a:rPr>
                <a:t>2</a:t>
              </a:r>
            </a:p>
          </p:txBody>
        </p:sp>
        <p:cxnSp>
          <p:nvCxnSpPr>
            <p:cNvPr id="54" name="Conector recto de flecha 13">
              <a:extLst>
                <a:ext uri="{FF2B5EF4-FFF2-40B4-BE49-F238E27FC236}">
                  <a16:creationId xmlns:a16="http://schemas.microsoft.com/office/drawing/2014/main" id="{2F83E0AE-DD67-7C33-4CEC-B0C6AA8AF3BC}"/>
                </a:ext>
              </a:extLst>
            </p:cNvPr>
            <p:cNvCxnSpPr/>
            <p:nvPr/>
          </p:nvCxnSpPr>
          <p:spPr>
            <a:xfrm>
              <a:off x="1076732" y="1950884"/>
              <a:ext cx="1335778" cy="133657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20">
              <a:extLst>
                <a:ext uri="{FF2B5EF4-FFF2-40B4-BE49-F238E27FC236}">
                  <a16:creationId xmlns:a16="http://schemas.microsoft.com/office/drawing/2014/main" id="{64D12C93-9C9E-6FE0-ECF5-ECECEA6D6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9060" y="2091020"/>
              <a:ext cx="1409346" cy="11675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22">
              <a:extLst>
                <a:ext uri="{FF2B5EF4-FFF2-40B4-BE49-F238E27FC236}">
                  <a16:creationId xmlns:a16="http://schemas.microsoft.com/office/drawing/2014/main" id="{26E16BA5-FBB0-9C9E-AA8E-93EDD8ADA446}"/>
                </a:ext>
              </a:extLst>
            </p:cNvPr>
            <p:cNvCxnSpPr/>
            <p:nvPr/>
          </p:nvCxnSpPr>
          <p:spPr>
            <a:xfrm>
              <a:off x="2389059" y="3258593"/>
              <a:ext cx="789175" cy="1743352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9DE1541-F91B-87C3-15BD-171C3B3AAB8E}"/>
                    </a:ext>
                  </a:extLst>
                </p:cNvPr>
                <p:cNvSpPr txBox="1"/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9DE1541-F91B-87C3-15BD-171C3B3AA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809" y="2246620"/>
                  <a:ext cx="502932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544D78E2-8E03-62AC-AEB4-FA735B17937F}"/>
                    </a:ext>
                  </a:extLst>
                </p:cNvPr>
                <p:cNvSpPr txBox="1"/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544D78E2-8E03-62AC-AEB4-FA735B179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098" y="2246619"/>
                  <a:ext cx="50293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1925377A-BD1B-B512-05AA-86607B88890B}"/>
                    </a:ext>
                  </a:extLst>
                </p:cNvPr>
                <p:cNvSpPr txBox="1"/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s-CL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1925377A-BD1B-B512-05AA-86607B888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8" y="4082828"/>
                  <a:ext cx="50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ector recto 23">
              <a:extLst>
                <a:ext uri="{FF2B5EF4-FFF2-40B4-BE49-F238E27FC236}">
                  <a16:creationId xmlns:a16="http://schemas.microsoft.com/office/drawing/2014/main" id="{32EF5569-CC66-7C32-3A03-228196B98F96}"/>
                </a:ext>
              </a:extLst>
            </p:cNvPr>
            <p:cNvCxnSpPr>
              <a:cxnSpLocks/>
            </p:cNvCxnSpPr>
            <p:nvPr/>
          </p:nvCxnSpPr>
          <p:spPr>
            <a:xfrm>
              <a:off x="2412510" y="1629355"/>
              <a:ext cx="0" cy="3738232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434AF164-541B-81A5-1BD0-2290DFC2A912}"/>
                </a:ext>
              </a:extLst>
            </p:cNvPr>
            <p:cNvSpPr txBox="1"/>
            <p:nvPr/>
          </p:nvSpPr>
          <p:spPr>
            <a:xfrm>
              <a:off x="1872939" y="1204301"/>
              <a:ext cx="1079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400" dirty="0">
                  <a:solidFill>
                    <a:srgbClr val="00B050"/>
                  </a:solidFill>
                </a:rPr>
                <a:t>normal</a:t>
              </a:r>
            </a:p>
          </p:txBody>
        </p:sp>
        <p:sp>
          <p:nvSpPr>
            <p:cNvPr id="62" name="Arco 61">
              <a:extLst>
                <a:ext uri="{FF2B5EF4-FFF2-40B4-BE49-F238E27FC236}">
                  <a16:creationId xmlns:a16="http://schemas.microsoft.com/office/drawing/2014/main" id="{3129F238-338B-FB1F-1751-9C386CC49E20}"/>
                </a:ext>
              </a:extLst>
            </p:cNvPr>
            <p:cNvSpPr/>
            <p:nvPr/>
          </p:nvSpPr>
          <p:spPr>
            <a:xfrm>
              <a:off x="1265815" y="2170902"/>
              <a:ext cx="2329314" cy="2409106"/>
            </a:xfrm>
            <a:prstGeom prst="arc">
              <a:avLst>
                <a:gd name="adj1" fmla="val 13788533"/>
                <a:gd name="adj2" fmla="val 1878051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Arco 62">
              <a:extLst>
                <a:ext uri="{FF2B5EF4-FFF2-40B4-BE49-F238E27FC236}">
                  <a16:creationId xmlns:a16="http://schemas.microsoft.com/office/drawing/2014/main" id="{2C71D500-641D-EF87-8E72-BAC1E85B108C}"/>
                </a:ext>
              </a:extLst>
            </p:cNvPr>
            <p:cNvSpPr/>
            <p:nvPr/>
          </p:nvSpPr>
          <p:spPr>
            <a:xfrm>
              <a:off x="1265815" y="2419682"/>
              <a:ext cx="2329314" cy="2409106"/>
            </a:xfrm>
            <a:prstGeom prst="arc">
              <a:avLst>
                <a:gd name="adj1" fmla="val 3729533"/>
                <a:gd name="adj2" fmla="val 539966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31559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Dispersión </a:t>
            </a:r>
            <a:endParaRPr lang="es-ES_tradnl" b="1"/>
          </a:p>
        </p:txBody>
      </p:sp>
      <p:sp>
        <p:nvSpPr>
          <p:cNvPr id="16" name="CuadroTexto 15"/>
          <p:cNvSpPr txBox="1"/>
          <p:nvPr/>
        </p:nvSpPr>
        <p:spPr>
          <a:xfrm>
            <a:off x="5371005" y="1434494"/>
            <a:ext cx="22725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/>
              <a:t>Ecuación de </a:t>
            </a:r>
          </a:p>
          <a:p>
            <a:pPr algn="ctr"/>
            <a:r>
              <a:rPr lang="es-ES_tradnl" sz="3200"/>
              <a:t>Cauchy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284224"/>
            <a:ext cx="3486852" cy="262012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1" y="4042763"/>
            <a:ext cx="3541613" cy="2656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27D1A71-2B30-1A02-1261-7A6C0CA28CB9}"/>
                  </a:ext>
                </a:extLst>
              </p:cNvPr>
              <p:cNvSpPr txBox="1"/>
              <p:nvPr/>
            </p:nvSpPr>
            <p:spPr>
              <a:xfrm>
                <a:off x="9058148" y="1576611"/>
                <a:ext cx="227241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27D1A71-2B30-1A02-1261-7A6C0CA28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148" y="1576611"/>
                <a:ext cx="2272417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CEF94B2-F179-7332-4339-AAEE20AC8CC9}"/>
              </a:ext>
            </a:extLst>
          </p:cNvPr>
          <p:cNvGraphicFramePr>
            <a:graphicFrameLocks noGrp="1"/>
          </p:cNvGraphicFramePr>
          <p:nvPr/>
        </p:nvGraphicFramePr>
        <p:xfrm>
          <a:off x="5416854" y="3430375"/>
          <a:ext cx="6049888" cy="2275840"/>
        </p:xfrm>
        <a:graphic>
          <a:graphicData uri="http://schemas.openxmlformats.org/drawingml/2006/table">
            <a:tbl>
              <a:tblPr/>
              <a:tblGrid>
                <a:gridCol w="2952328">
                  <a:extLst>
                    <a:ext uri="{9D8B030D-6E8A-4147-A177-3AD203B41FA5}">
                      <a16:colId xmlns:a16="http://schemas.microsoft.com/office/drawing/2014/main" val="2572412802"/>
                    </a:ext>
                  </a:extLst>
                </a:gridCol>
                <a:gridCol w="1548780">
                  <a:extLst>
                    <a:ext uri="{9D8B030D-6E8A-4147-A177-3AD203B41FA5}">
                      <a16:colId xmlns:a16="http://schemas.microsoft.com/office/drawing/2014/main" val="1569468511"/>
                    </a:ext>
                  </a:extLst>
                </a:gridCol>
                <a:gridCol w="1548780">
                  <a:extLst>
                    <a:ext uri="{9D8B030D-6E8A-4147-A177-3AD203B41FA5}">
                      <a16:colId xmlns:a16="http://schemas.microsoft.com/office/drawing/2014/main" val="2575966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b="1"/>
                        <a:t>Material</a:t>
                      </a:r>
                      <a:endParaRPr lang="es-CL"/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/>
                        <a:t>B</a:t>
                      </a:r>
                      <a:endParaRPr lang="es-CL"/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/>
                        <a:t>C</a:t>
                      </a:r>
                      <a:r>
                        <a:rPr lang="es-CL"/>
                        <a:t> (</a:t>
                      </a:r>
                      <a:r>
                        <a:rPr lang="el-GR"/>
                        <a:t>μ</a:t>
                      </a:r>
                      <a:r>
                        <a:rPr lang="es-CL"/>
                        <a:t>m)²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874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/>
                        <a:t>Vidrio de cuarzo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1.4580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0.00354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932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/>
                        <a:t>Vidrio de borosilicato BK7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1.5046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0.00420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10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u="none" strike="noStrike">
                          <a:solidFill>
                            <a:srgbClr val="3366CC"/>
                          </a:solidFill>
                          <a:effectLst/>
                          <a:hlinkClick r:id="rId5" tooltip="Vidrio crown"/>
                        </a:rPr>
                        <a:t>Vidrio crown</a:t>
                      </a:r>
                      <a:r>
                        <a:rPr lang="es-CL"/>
                        <a:t> duro K5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1.5220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0.00459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9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/>
                        <a:t>Vidrio crown de bario BaK4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1.5690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0.00531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10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u="none" strike="noStrike">
                          <a:solidFill>
                            <a:srgbClr val="3366CC"/>
                          </a:solidFill>
                          <a:effectLst/>
                          <a:hlinkClick r:id="rId6" tooltip="Vidrio flint"/>
                        </a:rPr>
                        <a:t>Vidrio flint</a:t>
                      </a:r>
                      <a:r>
                        <a:rPr lang="es-CL"/>
                        <a:t> de bario BaF10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1.6700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0.00743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2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/>
                        <a:t>Vidrio </a:t>
                      </a:r>
                      <a:r>
                        <a:rPr lang="es-CL" err="1"/>
                        <a:t>flint</a:t>
                      </a:r>
                      <a:r>
                        <a:rPr lang="es-CL"/>
                        <a:t> denso SF10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1.7280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0.01342</a:t>
                      </a:r>
                    </a:p>
                  </a:txBody>
                  <a:tcPr marL="25400" marR="254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961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3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Ejercicio propuesto 4.2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378227"/>
                <a:ext cx="11521280" cy="154671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s-ES_tradnl" dirty="0"/>
                  <a:t>Sobre la superficie superior de una placa transparente índice de refracción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dirty="0"/>
                  <a:t> y  ancho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charset="0"/>
                      </a:rPr>
                      <m:t>𝑡</m:t>
                    </m:r>
                    <m:r>
                      <a:rPr lang="es-ES" b="0" i="1" dirty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s-ES_tradnl" dirty="0"/>
                  <a:t> incide luz roja que viaja por el aire con un </a:t>
                </a:r>
                <a:r>
                  <a:rPr lang="es-ES_tradnl" dirty="0" err="1"/>
                  <a:t>ángulo</a:t>
                </a:r>
                <a:r>
                  <a:rPr lang="es-ES_trad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 dirty="0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s-E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dirty="0"/>
                  <a:t> con respecto a la normal. Considere que  las superficies de la placa son planas y paralelas entre sí.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378227"/>
                <a:ext cx="11521280" cy="1546718"/>
              </a:xfrm>
              <a:blipFill>
                <a:blip r:embed="rId2"/>
                <a:stretch>
                  <a:fillRect l="-1111" t="-8661" r="-2487" b="-5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263351" y="3018307"/>
                <a:ext cx="7930934" cy="400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lvl="0" indent="-514350" algn="just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AutoNum type="alphaLcParenR"/>
                </a:pPr>
                <a:r>
                  <a:rPr lang="es-ES_tradnl" sz="2800" dirty="0">
                    <a:solidFill>
                      <a:prstClr val="black"/>
                    </a:solidFill>
                  </a:rPr>
                  <a:t>Encuentre el valor del </a:t>
                </a:r>
                <a:r>
                  <a:rPr lang="es-ES" sz="2800" dirty="0">
                    <a:solidFill>
                      <a:prstClr val="black"/>
                    </a:solidFill>
                  </a:rPr>
                  <a:t>ángulo de salida del rayo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800" i="1" dirty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s-ES" sz="2800" i="1" dirty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s-ES_tradnl" sz="2800" dirty="0">
                    <a:solidFill>
                      <a:prstClr val="black"/>
                    </a:solidFill>
                  </a:rPr>
                  <a:t> con respecto a la normal de la cara inferior.</a:t>
                </a:r>
              </a:p>
              <a:p>
                <a:pPr marL="514350" lvl="0" indent="-514350" algn="just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AutoNum type="alphaLcParenR"/>
                </a:pPr>
                <a:r>
                  <a:rPr lang="es-ES_tradnl" sz="2800" dirty="0">
                    <a:solidFill>
                      <a:prstClr val="black"/>
                    </a:solidFill>
                  </a:rPr>
                  <a:t>Calcule el desplazamiento lateral </a:t>
                </a:r>
                <a14:m>
                  <m:oMath xmlns:m="http://schemas.openxmlformats.org/officeDocument/2006/math">
                    <m:r>
                      <a:rPr lang="es-ES_tradnl" sz="2800" i="1" dirty="0">
                        <a:solidFill>
                          <a:prstClr val="black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es-ES_tradnl" sz="2800" dirty="0">
                    <a:solidFill>
                      <a:prstClr val="black"/>
                    </a:solidFill>
                  </a:rPr>
                  <a:t> del haz que sale.</a:t>
                </a:r>
              </a:p>
              <a:p>
                <a:pPr marL="514350" lvl="0" indent="-514350" algn="just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AutoNum type="alphaLcParenR"/>
                </a:pPr>
                <a:r>
                  <a:rPr lang="es-ES_tradnl" sz="2800" dirty="0">
                    <a:solidFill>
                      <a:prstClr val="black"/>
                    </a:solidFill>
                  </a:rPr>
                  <a:t>¿Qué sucede con el desplazamiento lateral d si cambiamos la luz roja por luz azul? </a:t>
                </a:r>
              </a:p>
              <a:p>
                <a:pPr lvl="0" algn="just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s-ES_tradnl" sz="2000" dirty="0">
                    <a:solidFill>
                      <a:prstClr val="black"/>
                    </a:solidFill>
                  </a:rPr>
                  <a:t>           </a:t>
                </a:r>
              </a:p>
              <a:p>
                <a:pPr lvl="0" algn="just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s-ES_tradnl" sz="2000" dirty="0">
                    <a:solidFill>
                      <a:prstClr val="black"/>
                    </a:solidFill>
                  </a:rPr>
                  <a:t>Note que para casi todos los materiales transparentes </a:t>
                </a:r>
                <a14:m>
                  <m:oMath xmlns:m="http://schemas.openxmlformats.org/officeDocument/2006/math"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000" baseline="-25000" dirty="0" err="1">
                    <a:solidFill>
                      <a:prstClr val="black"/>
                    </a:solidFill>
                  </a:rPr>
                  <a:t>azul</a:t>
                </a:r>
                <a:r>
                  <a:rPr lang="es-ES_tradnl" sz="2000" dirty="0">
                    <a:solidFill>
                      <a:prstClr val="black"/>
                    </a:solidFill>
                  </a:rPr>
                  <a:t> &gt; </a:t>
                </a:r>
                <a14:m>
                  <m:oMath xmlns:m="http://schemas.openxmlformats.org/officeDocument/2006/math">
                    <m:r>
                      <a:rPr lang="es-ES_tradnl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_tradnl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000" baseline="-25000" dirty="0" err="1">
                    <a:solidFill>
                      <a:prstClr val="black"/>
                    </a:solidFill>
                  </a:rPr>
                  <a:t>rojo</a:t>
                </a:r>
                <a:endParaRPr lang="es-ES_tradnl" sz="2000" dirty="0">
                  <a:solidFill>
                    <a:prstClr val="black"/>
                  </a:solidFill>
                </a:endParaRPr>
              </a:p>
              <a:p>
                <a:pPr marL="514350" lvl="0" indent="-514350" algn="just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AutoNum type="alphaLcParenR"/>
                </a:pPr>
                <a:endParaRPr lang="es-ES_tradnl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3018307"/>
                <a:ext cx="7930934" cy="4002121"/>
              </a:xfrm>
              <a:prstGeom prst="rect">
                <a:avLst/>
              </a:prstGeom>
              <a:blipFill>
                <a:blip r:embed="rId3"/>
                <a:stretch>
                  <a:fillRect l="-1614" t="-2740" r="-26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o 5">
            <a:extLst>
              <a:ext uri="{FF2B5EF4-FFF2-40B4-BE49-F238E27FC236}">
                <a16:creationId xmlns:a16="http://schemas.microsoft.com/office/drawing/2014/main" id="{7C24FCE4-A08E-D882-1A08-7D045DC0F1BA}"/>
              </a:ext>
            </a:extLst>
          </p:cNvPr>
          <p:cNvGrpSpPr/>
          <p:nvPr/>
        </p:nvGrpSpPr>
        <p:grpSpPr>
          <a:xfrm>
            <a:off x="8357606" y="2665708"/>
            <a:ext cx="3427026" cy="3787628"/>
            <a:chOff x="8357606" y="2665708"/>
            <a:chExt cx="3427026" cy="3787628"/>
          </a:xfrm>
        </p:grpSpPr>
        <p:sp>
          <p:nvSpPr>
            <p:cNvPr id="5" name="Rectángulo 4"/>
            <p:cNvSpPr/>
            <p:nvPr/>
          </p:nvSpPr>
          <p:spPr>
            <a:xfrm>
              <a:off x="8400256" y="3717032"/>
              <a:ext cx="3384376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" name="Conector recto 6"/>
            <p:cNvCxnSpPr/>
            <p:nvPr/>
          </p:nvCxnSpPr>
          <p:spPr>
            <a:xfrm>
              <a:off x="8663553" y="2665708"/>
              <a:ext cx="960839" cy="105132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>
              <a:off x="9624392" y="3717032"/>
              <a:ext cx="2086476" cy="237626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9624392" y="3717032"/>
              <a:ext cx="720080" cy="15841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10335666" y="5293830"/>
              <a:ext cx="1018104" cy="11595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H="1">
              <a:off x="11064552" y="5766938"/>
              <a:ext cx="326358" cy="3263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ángulo 17"/>
                <p:cNvSpPr/>
                <p:nvPr/>
              </p:nvSpPr>
              <p:spPr>
                <a:xfrm>
                  <a:off x="11110658" y="5848527"/>
                  <a:ext cx="4862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_tradnl" sz="2800" i="1" dirty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lang="es-ES_tradnl"/>
                </a:p>
              </p:txBody>
            </p:sp>
          </mc:Choice>
          <mc:Fallback xmlns="">
            <p:sp>
              <p:nvSpPr>
                <p:cNvPr id="18" name="Rectángulo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0658" y="5848527"/>
                  <a:ext cx="48622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ctor recto de flecha 19"/>
            <p:cNvCxnSpPr/>
            <p:nvPr/>
          </p:nvCxnSpPr>
          <p:spPr>
            <a:xfrm>
              <a:off x="8750595" y="3732028"/>
              <a:ext cx="1107" cy="15618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ángulo 25"/>
                <p:cNvSpPr/>
                <p:nvPr/>
              </p:nvSpPr>
              <p:spPr>
                <a:xfrm>
                  <a:off x="8357606" y="4247510"/>
                  <a:ext cx="4162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dirty="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𝑡</m:t>
                        </m:r>
                      </m:oMath>
                    </m:oMathPara>
                  </a14:m>
                  <a:endParaRPr lang="es-ES_tradnl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ángulo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606" y="4247510"/>
                  <a:ext cx="41626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926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4F4DF-F8B6-74FE-A5F3-3A646526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Formación de imágenes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4AE1EEC-AEF8-7BCF-02D3-EDA5D90C086D}"/>
              </a:ext>
            </a:extLst>
          </p:cNvPr>
          <p:cNvGrpSpPr/>
          <p:nvPr/>
        </p:nvGrpSpPr>
        <p:grpSpPr>
          <a:xfrm>
            <a:off x="539701" y="3933056"/>
            <a:ext cx="11100915" cy="2595845"/>
            <a:chOff x="611709" y="5733256"/>
            <a:chExt cx="11100915" cy="259584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A80B275-1186-7D0C-1164-4F4FAB166426}"/>
                </a:ext>
              </a:extLst>
            </p:cNvPr>
            <p:cNvSpPr/>
            <p:nvPr/>
          </p:nvSpPr>
          <p:spPr>
            <a:xfrm>
              <a:off x="611709" y="5736813"/>
              <a:ext cx="11089232" cy="25922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D8E1045A-BEC5-B65E-BA96-F94BB3233297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2" y="5733256"/>
              <a:ext cx="110892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2BD5999-6321-F2DF-6611-22EE0740B408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6084317" y="3936613"/>
            <a:ext cx="11683" cy="215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ED1445E-567E-E167-342F-3FF77A7F2DC7}"/>
              </a:ext>
            </a:extLst>
          </p:cNvPr>
          <p:cNvCxnSpPr>
            <a:cxnSpLocks/>
          </p:cNvCxnSpPr>
          <p:nvPr/>
        </p:nvCxnSpPr>
        <p:spPr>
          <a:xfrm flipV="1">
            <a:off x="6096000" y="3933055"/>
            <a:ext cx="792088" cy="216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38F4469-049D-B2D2-0AF9-EF1CA15CA443}"/>
              </a:ext>
            </a:extLst>
          </p:cNvPr>
          <p:cNvCxnSpPr>
            <a:cxnSpLocks/>
          </p:cNvCxnSpPr>
          <p:nvPr/>
        </p:nvCxnSpPr>
        <p:spPr>
          <a:xfrm flipV="1">
            <a:off x="6099175" y="3933056"/>
            <a:ext cx="1869033" cy="215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27E0385-3776-F929-F88A-B31827BDF5B8}"/>
              </a:ext>
            </a:extLst>
          </p:cNvPr>
          <p:cNvCxnSpPr>
            <a:cxnSpLocks/>
          </p:cNvCxnSpPr>
          <p:nvPr/>
        </p:nvCxnSpPr>
        <p:spPr>
          <a:xfrm flipH="1" flipV="1">
            <a:off x="5304422" y="3923495"/>
            <a:ext cx="789991" cy="216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862720F-2182-BAC1-6E61-B3180D8F14ED}"/>
              </a:ext>
            </a:extLst>
          </p:cNvPr>
          <p:cNvCxnSpPr>
            <a:cxnSpLocks/>
          </p:cNvCxnSpPr>
          <p:nvPr/>
        </p:nvCxnSpPr>
        <p:spPr>
          <a:xfrm flipH="1" flipV="1">
            <a:off x="4223791" y="3923495"/>
            <a:ext cx="1872209" cy="216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FD54DAC-1896-D3ED-DA2A-958AF799F706}"/>
              </a:ext>
            </a:extLst>
          </p:cNvPr>
          <p:cNvCxnSpPr>
            <a:cxnSpLocks/>
          </p:cNvCxnSpPr>
          <p:nvPr/>
        </p:nvCxnSpPr>
        <p:spPr>
          <a:xfrm flipH="1" flipV="1">
            <a:off x="1746513" y="2204864"/>
            <a:ext cx="2507442" cy="172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D5795F9-B0F0-C13C-D019-44CC362CF8ED}"/>
              </a:ext>
            </a:extLst>
          </p:cNvPr>
          <p:cNvCxnSpPr>
            <a:cxnSpLocks/>
          </p:cNvCxnSpPr>
          <p:nvPr/>
        </p:nvCxnSpPr>
        <p:spPr>
          <a:xfrm flipH="1" flipV="1">
            <a:off x="3935760" y="1780342"/>
            <a:ext cx="1356469" cy="214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D5A1431C-6948-1B18-D48E-26C86EEA0141}"/>
              </a:ext>
            </a:extLst>
          </p:cNvPr>
          <p:cNvCxnSpPr>
            <a:cxnSpLocks/>
          </p:cNvCxnSpPr>
          <p:nvPr/>
        </p:nvCxnSpPr>
        <p:spPr>
          <a:xfrm flipH="1" flipV="1">
            <a:off x="6066792" y="1780343"/>
            <a:ext cx="11683" cy="215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8555CB5B-E2F1-D990-7616-2EEEB2B8715A}"/>
              </a:ext>
            </a:extLst>
          </p:cNvPr>
          <p:cNvCxnSpPr>
            <a:cxnSpLocks/>
          </p:cNvCxnSpPr>
          <p:nvPr/>
        </p:nvCxnSpPr>
        <p:spPr>
          <a:xfrm flipV="1">
            <a:off x="6091238" y="3949791"/>
            <a:ext cx="793022" cy="124609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3F95D53-23BB-8092-AFA0-F2C19DA88C94}"/>
              </a:ext>
            </a:extLst>
          </p:cNvPr>
          <p:cNvCxnSpPr>
            <a:cxnSpLocks/>
          </p:cNvCxnSpPr>
          <p:nvPr/>
        </p:nvCxnSpPr>
        <p:spPr>
          <a:xfrm flipV="1">
            <a:off x="7945429" y="2221600"/>
            <a:ext cx="2507442" cy="172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1312B7F-AC5E-62D5-A67C-21B5FA931BEB}"/>
              </a:ext>
            </a:extLst>
          </p:cNvPr>
          <p:cNvCxnSpPr>
            <a:cxnSpLocks/>
          </p:cNvCxnSpPr>
          <p:nvPr/>
        </p:nvCxnSpPr>
        <p:spPr>
          <a:xfrm flipH="1" flipV="1">
            <a:off x="4264277" y="3940169"/>
            <a:ext cx="1831723" cy="1262469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00FB87E2-A7A9-DBD0-C309-20BC068BF4BE}"/>
              </a:ext>
            </a:extLst>
          </p:cNvPr>
          <p:cNvCxnSpPr>
            <a:cxnSpLocks/>
          </p:cNvCxnSpPr>
          <p:nvPr/>
        </p:nvCxnSpPr>
        <p:spPr>
          <a:xfrm flipV="1">
            <a:off x="6089369" y="3913359"/>
            <a:ext cx="1870622" cy="1289279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BB840909-B252-DCBC-2BEE-64F631B69810}"/>
              </a:ext>
            </a:extLst>
          </p:cNvPr>
          <p:cNvCxnSpPr>
            <a:cxnSpLocks/>
          </p:cNvCxnSpPr>
          <p:nvPr/>
        </p:nvCxnSpPr>
        <p:spPr>
          <a:xfrm flipH="1" flipV="1">
            <a:off x="5296797" y="3937026"/>
            <a:ext cx="794441" cy="1258862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DF079517-45AF-B642-DD3A-FCBB0A0BAFDA}"/>
              </a:ext>
            </a:extLst>
          </p:cNvPr>
          <p:cNvCxnSpPr>
            <a:cxnSpLocks/>
          </p:cNvCxnSpPr>
          <p:nvPr/>
        </p:nvCxnSpPr>
        <p:spPr>
          <a:xfrm flipV="1">
            <a:off x="6896184" y="1910011"/>
            <a:ext cx="1275455" cy="200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CEF65472-57CF-447C-1B9A-3A2E46915A6C}"/>
              </a:ext>
            </a:extLst>
          </p:cNvPr>
          <p:cNvGrpSpPr/>
          <p:nvPr/>
        </p:nvGrpSpPr>
        <p:grpSpPr>
          <a:xfrm>
            <a:off x="4612745" y="5799313"/>
            <a:ext cx="1515451" cy="646331"/>
            <a:chOff x="4612745" y="5799313"/>
            <a:chExt cx="1515451" cy="64633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740F0F7E-CE04-0C29-5F2D-8C719151189E}"/>
                </a:ext>
              </a:extLst>
            </p:cNvPr>
            <p:cNvSpPr/>
            <p:nvPr/>
          </p:nvSpPr>
          <p:spPr>
            <a:xfrm>
              <a:off x="6056188" y="6050471"/>
              <a:ext cx="72008" cy="720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1F8DD54E-FC34-D243-0EF8-294EE65478C7}"/>
                </a:ext>
              </a:extLst>
            </p:cNvPr>
            <p:cNvSpPr txBox="1"/>
            <p:nvPr/>
          </p:nvSpPr>
          <p:spPr>
            <a:xfrm>
              <a:off x="4612745" y="5799313"/>
              <a:ext cx="10534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L" dirty="0"/>
                <a:t>Objeto</a:t>
              </a:r>
            </a:p>
            <a:p>
              <a:pPr algn="ctr"/>
              <a:r>
                <a:rPr lang="es-CL" dirty="0"/>
                <a:t>(puntual)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3F73B09-5215-F29E-E9BD-CB777E37A420}"/>
              </a:ext>
            </a:extLst>
          </p:cNvPr>
          <p:cNvGrpSpPr/>
          <p:nvPr/>
        </p:nvGrpSpPr>
        <p:grpSpPr>
          <a:xfrm>
            <a:off x="6056188" y="5157192"/>
            <a:ext cx="1798530" cy="377871"/>
            <a:chOff x="6056188" y="5157192"/>
            <a:chExt cx="1798530" cy="377871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2EE2266D-9C0B-234D-F83F-1138FC799085}"/>
                </a:ext>
              </a:extLst>
            </p:cNvPr>
            <p:cNvSpPr/>
            <p:nvPr/>
          </p:nvSpPr>
          <p:spPr>
            <a:xfrm>
              <a:off x="6056188" y="5157192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269E30AE-AC94-B88A-BC8C-8EC4186CE2EC}"/>
                </a:ext>
              </a:extLst>
            </p:cNvPr>
            <p:cNvSpPr txBox="1"/>
            <p:nvPr/>
          </p:nvSpPr>
          <p:spPr>
            <a:xfrm>
              <a:off x="6971143" y="5165731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L" dirty="0"/>
                <a:t>Imagen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CA5B482-BAD4-C94C-E577-A8A899E8A28A}"/>
              </a:ext>
            </a:extLst>
          </p:cNvPr>
          <p:cNvGrpSpPr/>
          <p:nvPr/>
        </p:nvGrpSpPr>
        <p:grpSpPr>
          <a:xfrm>
            <a:off x="1055439" y="3356992"/>
            <a:ext cx="1549848" cy="1285616"/>
            <a:chOff x="1055439" y="3356992"/>
            <a:chExt cx="1549848" cy="12856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E1333BC8-C142-FF38-9F13-C92CC33B4EA1}"/>
                    </a:ext>
                  </a:extLst>
                </p:cNvPr>
                <p:cNvSpPr txBox="1"/>
                <p:nvPr/>
              </p:nvSpPr>
              <p:spPr>
                <a:xfrm>
                  <a:off x="1055440" y="3356992"/>
                  <a:ext cx="1327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L" dirty="0"/>
                    <a:t>Aire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E1333BC8-C142-FF38-9F13-C92CC33B4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0" y="3356992"/>
                  <a:ext cx="132722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67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DF331009-AEC4-16E5-FA91-E86E26811658}"/>
                    </a:ext>
                  </a:extLst>
                </p:cNvPr>
                <p:cNvSpPr txBox="1"/>
                <p:nvPr/>
              </p:nvSpPr>
              <p:spPr>
                <a:xfrm>
                  <a:off x="1055439" y="4273276"/>
                  <a:ext cx="1549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L" dirty="0"/>
                    <a:t>Agua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a14:m>
                  <a:endParaRPr lang="es-CL" dirty="0"/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DF331009-AEC4-16E5-FA91-E86E26811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39" y="4273276"/>
                  <a:ext cx="154984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150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514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4F4DF-F8B6-74FE-A5F3-3A646526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Formación de imágenes</a:t>
            </a:r>
          </a:p>
        </p:txBody>
      </p:sp>
      <p:pic>
        <p:nvPicPr>
          <p:cNvPr id="13" name="Imagen 25">
            <a:extLst>
              <a:ext uri="{FF2B5EF4-FFF2-40B4-BE49-F238E27FC236}">
                <a16:creationId xmlns:a16="http://schemas.microsoft.com/office/drawing/2014/main" id="{97A72E49-2B72-12BE-82F8-A884FFAD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14" y="1411077"/>
            <a:ext cx="2920006" cy="5385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39D7B6-E74E-FEEC-D277-71E0A8B8F5C8}"/>
                  </a:ext>
                </a:extLst>
              </p:cNvPr>
              <p:cNvSpPr txBox="1"/>
              <p:nvPr/>
            </p:nvSpPr>
            <p:spPr>
              <a:xfrm>
                <a:off x="561474" y="3009499"/>
                <a:ext cx="3950368" cy="196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La </a:t>
                </a:r>
                <a:r>
                  <a:rPr lang="en-US" sz="2400" dirty="0" err="1"/>
                  <a:t>profundidad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aparente</a:t>
                </a:r>
                <a:r>
                  <a:rPr lang="en-US" sz="2400" dirty="0"/>
                  <a:t> del </a:t>
                </a:r>
                <a:r>
                  <a:rPr lang="en-US" sz="2400" dirty="0" err="1"/>
                  <a:t>pez</a:t>
                </a:r>
                <a:r>
                  <a:rPr lang="en-US" sz="2400" dirty="0"/>
                  <a:t>  para un </a:t>
                </a:r>
                <a:r>
                  <a:rPr lang="en-US" sz="2400" dirty="0" err="1"/>
                  <a:t>observador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fuera</a:t>
                </a:r>
                <a:r>
                  <a:rPr lang="en-US" sz="2400" dirty="0"/>
                  <a:t> del </a:t>
                </a:r>
                <a:r>
                  <a:rPr lang="en-US" sz="2400" dirty="0" err="1"/>
                  <a:t>agua</a:t>
                </a:r>
                <a:r>
                  <a:rPr lang="en-US" sz="2400" dirty="0"/>
                  <a:t> es </a:t>
                </a:r>
                <a:r>
                  <a:rPr lang="en-US" sz="2400" dirty="0" err="1"/>
                  <a:t>menor</a:t>
                </a:r>
                <a:r>
                  <a:rPr lang="en-US" sz="2400" dirty="0"/>
                  <a:t> que la real </a:t>
                </a:r>
                <a:r>
                  <a:rPr lang="en-US" sz="2400" dirty="0" err="1"/>
                  <a:t>cuando</a:t>
                </a:r>
                <a:r>
                  <a:rPr lang="en-US" sz="2400" dirty="0"/>
                  <a:t> es visto </a:t>
                </a:r>
                <a:r>
                  <a:rPr lang="en-US" sz="2400" dirty="0" err="1"/>
                  <a:t>desde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fuera</a:t>
                </a:r>
                <a:r>
                  <a:rPr lang="en-US" sz="2400" dirty="0"/>
                  <a:t> del </a:t>
                </a:r>
                <a:r>
                  <a:rPr lang="en-US" sz="2400" dirty="0" err="1"/>
                  <a:t>agua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ya</a:t>
                </a:r>
                <a:r>
                  <a:rPr lang="en-US" sz="2400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𝑎𝑔𝑢𝑎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39D7B6-E74E-FEEC-D277-71E0A8B8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4" y="3009499"/>
                <a:ext cx="3950368" cy="1969065"/>
              </a:xfrm>
              <a:prstGeom prst="rect">
                <a:avLst/>
              </a:prstGeom>
              <a:blipFill>
                <a:blip r:embed="rId3"/>
                <a:stretch>
                  <a:fillRect l="-2315" t="-2477" r="-3086" b="-49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8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1C876-41E2-1730-433F-BE541CE3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Reflexión en superficie plana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7BAD9FF-3B78-C8C4-BC8A-6D52540EAF86}"/>
              </a:ext>
            </a:extLst>
          </p:cNvPr>
          <p:cNvGrpSpPr/>
          <p:nvPr/>
        </p:nvGrpSpPr>
        <p:grpSpPr>
          <a:xfrm rot="16200000">
            <a:off x="3465378" y="3786054"/>
            <a:ext cx="4182992" cy="280068"/>
            <a:chOff x="623392" y="5733256"/>
            <a:chExt cx="11089232" cy="21602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EE02367-5B3C-AAFA-35DE-650D45A6B623}"/>
                </a:ext>
              </a:extLst>
            </p:cNvPr>
            <p:cNvSpPr/>
            <p:nvPr/>
          </p:nvSpPr>
          <p:spPr>
            <a:xfrm>
              <a:off x="623392" y="5733256"/>
              <a:ext cx="11089232" cy="216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4903D304-2519-567B-73A1-3BC8EEDF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2" y="5733256"/>
              <a:ext cx="110892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4" descr="lindo pingüino de dibujos animados vector plano 5939194 Vector en Vecteezy">
            <a:extLst>
              <a:ext uri="{FF2B5EF4-FFF2-40B4-BE49-F238E27FC236}">
                <a16:creationId xmlns:a16="http://schemas.microsoft.com/office/drawing/2014/main" id="{E2E7CACD-C068-C35B-18EE-6C462FAE8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989"/>
          <a:stretch/>
        </p:blipFill>
        <p:spPr bwMode="auto">
          <a:xfrm>
            <a:off x="3187904" y="3596640"/>
            <a:ext cx="1176549" cy="107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indo pingüino de dibujos animados vector plano 5939194 Vector en Vecteezy">
            <a:extLst>
              <a:ext uri="{FF2B5EF4-FFF2-40B4-BE49-F238E27FC236}">
                <a16:creationId xmlns:a16="http://schemas.microsoft.com/office/drawing/2014/main" id="{65299676-3EBC-D2B2-68AD-887485150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989"/>
          <a:stretch/>
        </p:blipFill>
        <p:spPr bwMode="auto">
          <a:xfrm flipH="1">
            <a:off x="6749296" y="3596640"/>
            <a:ext cx="1176549" cy="107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8A7D0F9-0BEA-82F1-B790-178F4D42371F}"/>
              </a:ext>
            </a:extLst>
          </p:cNvPr>
          <p:cNvSpPr txBox="1"/>
          <p:nvPr/>
        </p:nvSpPr>
        <p:spPr>
          <a:xfrm>
            <a:off x="3179888" y="2472824"/>
            <a:ext cx="1037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/>
              <a:t>Objeto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DF33DE1-4D22-FA48-2661-30C6837A03EF}"/>
              </a:ext>
            </a:extLst>
          </p:cNvPr>
          <p:cNvGrpSpPr/>
          <p:nvPr/>
        </p:nvGrpSpPr>
        <p:grpSpPr>
          <a:xfrm>
            <a:off x="3779520" y="4893767"/>
            <a:ext cx="1634678" cy="605677"/>
            <a:chOff x="2579653" y="6093296"/>
            <a:chExt cx="3473058" cy="605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EA95025D-8607-7C28-419B-51677D45A82F}"/>
                    </a:ext>
                  </a:extLst>
                </p:cNvPr>
                <p:cNvSpPr txBox="1"/>
                <p:nvPr/>
              </p:nvSpPr>
              <p:spPr>
                <a:xfrm>
                  <a:off x="3566752" y="6175753"/>
                  <a:ext cx="4389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s-CL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EA95025D-8607-7C28-419B-51677D45A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752" y="6175753"/>
                  <a:ext cx="438902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EF0791DA-97A8-0621-9E4C-FAC51BE79962}"/>
                </a:ext>
              </a:extLst>
            </p:cNvPr>
            <p:cNvCxnSpPr>
              <a:cxnSpLocks/>
            </p:cNvCxnSpPr>
            <p:nvPr/>
          </p:nvCxnSpPr>
          <p:spPr>
            <a:xfrm>
              <a:off x="2579653" y="6093296"/>
              <a:ext cx="3473058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E2AB081-301F-19AB-9844-5842F2985B3B}"/>
              </a:ext>
            </a:extLst>
          </p:cNvPr>
          <p:cNvGrpSpPr/>
          <p:nvPr/>
        </p:nvGrpSpPr>
        <p:grpSpPr>
          <a:xfrm>
            <a:off x="5414198" y="4893767"/>
            <a:ext cx="1923372" cy="605677"/>
            <a:chOff x="6055352" y="6093296"/>
            <a:chExt cx="3741847" cy="605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09C60282-5A47-C94C-E9B0-E906975B9269}"/>
                    </a:ext>
                  </a:extLst>
                </p:cNvPr>
                <p:cNvSpPr txBox="1"/>
                <p:nvPr/>
              </p:nvSpPr>
              <p:spPr>
                <a:xfrm>
                  <a:off x="8061230" y="6175753"/>
                  <a:ext cx="5245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CL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s-CL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09C60282-5A47-C94C-E9B0-E906975B9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1230" y="6175753"/>
                  <a:ext cx="52450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870A7C24-7FCD-17F8-9F84-D6D499AF05F1}"/>
                </a:ext>
              </a:extLst>
            </p:cNvPr>
            <p:cNvCxnSpPr>
              <a:cxnSpLocks/>
            </p:cNvCxnSpPr>
            <p:nvPr/>
          </p:nvCxnSpPr>
          <p:spPr>
            <a:xfrm>
              <a:off x="6055352" y="6093296"/>
              <a:ext cx="374184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659556E-A9C7-BE06-7FCD-3E111633D9B3}"/>
              </a:ext>
            </a:extLst>
          </p:cNvPr>
          <p:cNvSpPr txBox="1"/>
          <p:nvPr/>
        </p:nvSpPr>
        <p:spPr>
          <a:xfrm>
            <a:off x="6818774" y="2472823"/>
            <a:ext cx="11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/>
              <a:t>Imagen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7B047-5AC3-61A7-06D6-C25962E7E42D}"/>
              </a:ext>
            </a:extLst>
          </p:cNvPr>
          <p:cNvSpPr txBox="1"/>
          <p:nvPr/>
        </p:nvSpPr>
        <p:spPr>
          <a:xfrm>
            <a:off x="8876810" y="5919133"/>
            <a:ext cx="3315189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Desarrollo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pizarra</a:t>
            </a:r>
            <a:r>
              <a:rPr lang="en-US" sz="2800" dirty="0"/>
              <a:t> para </a:t>
            </a:r>
            <a:r>
              <a:rPr lang="en-US" sz="2800" dirty="0" err="1"/>
              <a:t>mostrar</a:t>
            </a:r>
            <a:r>
              <a:rPr lang="en-US" sz="2800" dirty="0"/>
              <a:t> que s=s’</a:t>
            </a:r>
          </a:p>
        </p:txBody>
      </p:sp>
    </p:spTree>
    <p:extLst>
      <p:ext uri="{BB962C8B-B14F-4D97-AF65-F5344CB8AC3E}">
        <p14:creationId xmlns:p14="http://schemas.microsoft.com/office/powerpoint/2010/main" val="24759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ali's Reflection Pond (U.S. National Park Service)">
            <a:extLst>
              <a:ext uri="{FF2B5EF4-FFF2-40B4-BE49-F238E27FC236}">
                <a16:creationId xmlns:a16="http://schemas.microsoft.com/office/drawing/2014/main" id="{D6917B6F-5161-F61F-BA17-60408091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B1C876-41E2-1730-433F-BE541CE3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1634"/>
          </a:xfrm>
        </p:spPr>
        <p:txBody>
          <a:bodyPr>
            <a:normAutofit/>
          </a:bodyPr>
          <a:lstStyle/>
          <a:p>
            <a:r>
              <a:rPr lang="es-CL" dirty="0"/>
              <a:t>Reflexión en superficie plana</a:t>
            </a:r>
          </a:p>
        </p:txBody>
      </p:sp>
    </p:spTree>
    <p:extLst>
      <p:ext uri="{BB962C8B-B14F-4D97-AF65-F5344CB8AC3E}">
        <p14:creationId xmlns:p14="http://schemas.microsoft.com/office/powerpoint/2010/main" val="1738540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73C35-EC3C-EE51-DB9B-4092A9328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27"/>
            <a:ext cx="10820400" cy="821634"/>
          </a:xfrm>
        </p:spPr>
        <p:txBody>
          <a:bodyPr>
            <a:normAutofit fontScale="90000"/>
          </a:bodyPr>
          <a:lstStyle/>
          <a:p>
            <a:r>
              <a:rPr lang="es-CL" dirty="0"/>
              <a:t>Regla de signos ( importante para interfases curvas que no veremos este semestre !)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523A03-2AB1-F344-0D24-D8E1BDACC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2231666"/>
            <a:ext cx="10515600" cy="119733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CL" dirty="0"/>
              <a:t>Hablar 5 minutos de reflexión/ refracción  en superficies curvas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CL" dirty="0"/>
              <a:t>Imágenes reales y virtuales  </a:t>
            </a:r>
          </a:p>
        </p:txBody>
      </p:sp>
    </p:spTree>
    <p:extLst>
      <p:ext uri="{BB962C8B-B14F-4D97-AF65-F5344CB8AC3E}">
        <p14:creationId xmlns:p14="http://schemas.microsoft.com/office/powerpoint/2010/main" val="119483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Intensidad en Ondas Esféricas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7E809F7-4F83-065F-B068-C855659F481E}"/>
              </a:ext>
            </a:extLst>
          </p:cNvPr>
          <p:cNvGrpSpPr/>
          <p:nvPr/>
        </p:nvGrpSpPr>
        <p:grpSpPr>
          <a:xfrm>
            <a:off x="237148" y="1588204"/>
            <a:ext cx="2464852" cy="3502448"/>
            <a:chOff x="237148" y="1588204"/>
            <a:chExt cx="2464852" cy="3502448"/>
          </a:xfrm>
        </p:grpSpPr>
        <p:sp>
          <p:nvSpPr>
            <p:cNvPr id="16" name="CuadroTexto 15"/>
            <p:cNvSpPr txBox="1"/>
            <p:nvPr/>
          </p:nvSpPr>
          <p:spPr>
            <a:xfrm>
              <a:off x="590712" y="1588204"/>
              <a:ext cx="17577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b="1" dirty="0"/>
                <a:t>Intensidad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48" y="2707689"/>
              <a:ext cx="2464852" cy="23829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4771AD-5615-BBE5-D22F-15C5D1E93C6E}"/>
                  </a:ext>
                </a:extLst>
              </p:cNvPr>
              <p:cNvSpPr txBox="1"/>
              <p:nvPr/>
            </p:nvSpPr>
            <p:spPr>
              <a:xfrm>
                <a:off x="4105990" y="5789909"/>
                <a:ext cx="103682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64771AD-5615-BBE5-D22F-15C5D1E9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0" y="5789909"/>
                <a:ext cx="1036822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8772F33-1FFB-A7AC-22ED-8A3CA1BAD0FE}"/>
                  </a:ext>
                </a:extLst>
              </p:cNvPr>
              <p:cNvSpPr txBox="1"/>
              <p:nvPr/>
            </p:nvSpPr>
            <p:spPr>
              <a:xfrm>
                <a:off x="3100677" y="1529189"/>
                <a:ext cx="5147243" cy="882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8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8772F33-1FFB-A7AC-22ED-8A3CA1BA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677" y="1529189"/>
                <a:ext cx="5147243" cy="882614"/>
              </a:xfrm>
              <a:prstGeom prst="rect">
                <a:avLst/>
              </a:prstGeom>
              <a:blipFill>
                <a:blip r:embed="rId4"/>
                <a:stretch>
                  <a:fillRect l="-1232"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3760D73-12E2-7E48-6C41-668840043D8D}"/>
                  </a:ext>
                </a:extLst>
              </p:cNvPr>
              <p:cNvSpPr txBox="1"/>
              <p:nvPr/>
            </p:nvSpPr>
            <p:spPr>
              <a:xfrm>
                <a:off x="1578959" y="4819148"/>
                <a:ext cx="2783958" cy="55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s-E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𝑒𝑠𝑓𝑒𝑟𝑎</m:t>
                          </m:r>
                        </m:sub>
                      </m:sSub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3760D73-12E2-7E48-6C41-66884004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59" y="4819148"/>
                <a:ext cx="2783958" cy="5577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6">
                <a:extLst>
                  <a:ext uri="{FF2B5EF4-FFF2-40B4-BE49-F238E27FC236}">
                    <a16:creationId xmlns:a16="http://schemas.microsoft.com/office/drawing/2014/main" id="{83268EA5-91F6-45F6-E4E9-CEB9927E410E}"/>
                  </a:ext>
                </a:extLst>
              </p:cNvPr>
              <p:cNvSpPr txBox="1"/>
              <p:nvPr/>
            </p:nvSpPr>
            <p:spPr>
              <a:xfrm>
                <a:off x="3406109" y="2555359"/>
                <a:ext cx="4856073" cy="964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·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s-ES_tradnl" sz="2800" dirty="0"/>
              </a:p>
            </p:txBody>
          </p:sp>
        </mc:Choice>
        <mc:Fallback xmlns="">
          <p:sp>
            <p:nvSpPr>
              <p:cNvPr id="24" name="CuadroTexto 6">
                <a:extLst>
                  <a:ext uri="{FF2B5EF4-FFF2-40B4-BE49-F238E27FC236}">
                    <a16:creationId xmlns:a16="http://schemas.microsoft.com/office/drawing/2014/main" id="{83268EA5-91F6-45F6-E4E9-CEB9927E4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109" y="2555359"/>
                <a:ext cx="4856073" cy="964880"/>
              </a:xfrm>
              <a:prstGeom prst="rect">
                <a:avLst/>
              </a:prstGeom>
              <a:blipFill>
                <a:blip r:embed="rId6"/>
                <a:stretch>
                  <a:fillRect l="-522" r="-52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15">
            <a:extLst>
              <a:ext uri="{FF2B5EF4-FFF2-40B4-BE49-F238E27FC236}">
                <a16:creationId xmlns:a16="http://schemas.microsoft.com/office/drawing/2014/main" id="{BE5E202C-8BD3-CAB3-ADF5-5797136031C5}"/>
              </a:ext>
            </a:extLst>
          </p:cNvPr>
          <p:cNvSpPr txBox="1"/>
          <p:nvPr/>
        </p:nvSpPr>
        <p:spPr>
          <a:xfrm>
            <a:off x="2970938" y="3751533"/>
            <a:ext cx="6652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accent5">
                    <a:lumMod val="75000"/>
                  </a:schemeClr>
                </a:solidFill>
              </a:rPr>
              <a:t>La potencia que fluye por la esfera interna</a:t>
            </a:r>
          </a:p>
          <a:p>
            <a:r>
              <a:rPr lang="es-ES_tradnl" sz="2400" dirty="0">
                <a:solidFill>
                  <a:schemeClr val="accent5">
                    <a:lumMod val="75000"/>
                  </a:schemeClr>
                </a:solidFill>
              </a:rPr>
              <a:t>es igual a la potencia que fluye por la esfera externa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D0734B6-D263-A380-25F5-0EAD00A7159A}"/>
              </a:ext>
            </a:extLst>
          </p:cNvPr>
          <p:cNvGrpSpPr/>
          <p:nvPr/>
        </p:nvGrpSpPr>
        <p:grpSpPr>
          <a:xfrm>
            <a:off x="9378549" y="1855560"/>
            <a:ext cx="2493555" cy="2905882"/>
            <a:chOff x="9378549" y="1855560"/>
            <a:chExt cx="2493555" cy="290588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4F7C44-B0D6-9B0A-BE92-2F24A42193A4}"/>
                </a:ext>
              </a:extLst>
            </p:cNvPr>
            <p:cNvSpPr/>
            <p:nvPr/>
          </p:nvSpPr>
          <p:spPr>
            <a:xfrm>
              <a:off x="9525345" y="2549910"/>
              <a:ext cx="2223116" cy="2211532"/>
            </a:xfrm>
            <a:prstGeom prst="ellipse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985A8B-AF86-F47E-2F90-A564028770C9}"/>
                </a:ext>
              </a:extLst>
            </p:cNvPr>
            <p:cNvSpPr/>
            <p:nvPr/>
          </p:nvSpPr>
          <p:spPr>
            <a:xfrm>
              <a:off x="10090493" y="3122341"/>
              <a:ext cx="1092820" cy="1048215"/>
            </a:xfrm>
            <a:prstGeom prst="ellips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E65D78-B855-39AF-6F45-AE6FC9D1D5E0}"/>
                </a:ext>
              </a:extLst>
            </p:cNvPr>
            <p:cNvSpPr/>
            <p:nvPr/>
          </p:nvSpPr>
          <p:spPr>
            <a:xfrm>
              <a:off x="9525345" y="3304692"/>
              <a:ext cx="2223116" cy="624210"/>
            </a:xfrm>
            <a:prstGeom prst="ellipse">
              <a:avLst/>
            </a:prstGeom>
            <a:noFill/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35F74A-3567-DB5D-7B9B-E3D1790C1BBF}"/>
                </a:ext>
              </a:extLst>
            </p:cNvPr>
            <p:cNvSpPr/>
            <p:nvPr/>
          </p:nvSpPr>
          <p:spPr>
            <a:xfrm>
              <a:off x="10092581" y="3415336"/>
              <a:ext cx="1092820" cy="394054"/>
            </a:xfrm>
            <a:prstGeom prst="ellipse">
              <a:avLst/>
            </a:prstGeom>
            <a:noFill/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61DA82-BA06-3C15-8A3F-06CC665BE65F}"/>
                </a:ext>
              </a:extLst>
            </p:cNvPr>
            <p:cNvSpPr/>
            <p:nvPr/>
          </p:nvSpPr>
          <p:spPr>
            <a:xfrm>
              <a:off x="10221311" y="3284869"/>
              <a:ext cx="840757" cy="982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31819F-CD31-9F82-0513-4059E60E88D4}"/>
                </a:ext>
              </a:extLst>
            </p:cNvPr>
            <p:cNvSpPr/>
            <p:nvPr/>
          </p:nvSpPr>
          <p:spPr>
            <a:xfrm>
              <a:off x="10597129" y="3595227"/>
              <a:ext cx="55418" cy="5122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15">
              <a:extLst>
                <a:ext uri="{FF2B5EF4-FFF2-40B4-BE49-F238E27FC236}">
                  <a16:creationId xmlns:a16="http://schemas.microsoft.com/office/drawing/2014/main" id="{5A99E191-555E-262B-F0EC-36A8BBBF001D}"/>
                </a:ext>
              </a:extLst>
            </p:cNvPr>
            <p:cNvSpPr txBox="1"/>
            <p:nvPr/>
          </p:nvSpPr>
          <p:spPr>
            <a:xfrm>
              <a:off x="9418997" y="1855560"/>
              <a:ext cx="2453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b="1" dirty="0"/>
                <a:t>Fuente puntual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833A2A-A671-7DCA-7879-94B8BF81DD8D}"/>
                </a:ext>
              </a:extLst>
            </p:cNvPr>
            <p:cNvSpPr txBox="1"/>
            <p:nvPr/>
          </p:nvSpPr>
          <p:spPr>
            <a:xfrm>
              <a:off x="9378549" y="3017781"/>
              <a:ext cx="2862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BFF92A-B7C1-B967-7B5D-20E351C4548C}"/>
                </a:ext>
              </a:extLst>
            </p:cNvPr>
            <p:cNvSpPr/>
            <p:nvPr/>
          </p:nvSpPr>
          <p:spPr>
            <a:xfrm>
              <a:off x="9418997" y="3057536"/>
              <a:ext cx="211346" cy="1957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3F246B-4551-39E5-CDAD-DF997EEAC433}"/>
                </a:ext>
              </a:extLst>
            </p:cNvPr>
            <p:cNvSpPr txBox="1"/>
            <p:nvPr/>
          </p:nvSpPr>
          <p:spPr>
            <a:xfrm>
              <a:off x="10282310" y="2908181"/>
              <a:ext cx="2862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8CB202-0167-39C8-59A5-04D5F431AE83}"/>
                </a:ext>
              </a:extLst>
            </p:cNvPr>
            <p:cNvSpPr/>
            <p:nvPr/>
          </p:nvSpPr>
          <p:spPr>
            <a:xfrm>
              <a:off x="10322758" y="2947936"/>
              <a:ext cx="211346" cy="1957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7D56C3-B18F-7BCA-A74A-A9B397880C85}"/>
                  </a:ext>
                </a:extLst>
              </p:cNvPr>
              <p:cNvSpPr txBox="1"/>
              <p:nvPr/>
            </p:nvSpPr>
            <p:spPr>
              <a:xfrm>
                <a:off x="5999772" y="5784881"/>
                <a:ext cx="2508969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)∝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7D56C3-B18F-7BCA-A74A-A9B39788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72" y="5784881"/>
                <a:ext cx="2508969" cy="898964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0D0218-B489-609F-8571-FF25A8077836}"/>
                  </a:ext>
                </a:extLst>
              </p:cNvPr>
              <p:cNvSpPr txBox="1"/>
              <p:nvPr/>
            </p:nvSpPr>
            <p:spPr>
              <a:xfrm>
                <a:off x="3813757" y="4869643"/>
                <a:ext cx="6094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0D0218-B489-609F-8571-FF25A807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57" y="4869643"/>
                <a:ext cx="6094674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4" grpId="0"/>
      <p:bldP spid="26" grpId="0"/>
      <p:bldP spid="35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Presión de Radiación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46050" y="1229679"/>
            <a:ext cx="11583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/>
              <a:t>Las </a:t>
            </a:r>
            <a:r>
              <a:rPr lang="es-ES" sz="2400" err="1"/>
              <a:t>OEMs</a:t>
            </a:r>
            <a:r>
              <a:rPr lang="es-ES" sz="2400"/>
              <a:t> no sólo llevan energía sino también </a:t>
            </a:r>
            <a:r>
              <a:rPr lang="es-ES" sz="2400" err="1"/>
              <a:t>momentum</a:t>
            </a:r>
            <a:r>
              <a:rPr lang="es-ES" sz="2400"/>
              <a:t> lineal. Si transmiten ese </a:t>
            </a:r>
            <a:r>
              <a:rPr lang="es-ES" sz="2400" err="1"/>
              <a:t>momentum</a:t>
            </a:r>
            <a:r>
              <a:rPr lang="es-ES" sz="2400"/>
              <a:t> lineal a un objeto, éste siente una fuerza.</a:t>
            </a:r>
          </a:p>
          <a:p>
            <a:pPr algn="just"/>
            <a:endParaRPr lang="es-ES" sz="2400"/>
          </a:p>
          <a:p>
            <a:pPr algn="just"/>
            <a:r>
              <a:rPr lang="es-ES" sz="2400"/>
              <a:t>Si todo el </a:t>
            </a:r>
            <a:r>
              <a:rPr lang="es-ES" sz="2400" err="1"/>
              <a:t>momentum</a:t>
            </a:r>
            <a:r>
              <a:rPr lang="es-ES" sz="2400"/>
              <a:t> contenido en el cilindro es </a:t>
            </a:r>
            <a:r>
              <a:rPr lang="es-ES" sz="2400" b="1"/>
              <a:t>absorbido</a:t>
            </a:r>
            <a:r>
              <a:rPr lang="es-ES" sz="2400"/>
              <a:t> por un objeto:</a:t>
            </a:r>
            <a:endParaRPr lang="es-ES_tradnl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CC4D0E-F408-E951-0AAB-CE5D12122D74}"/>
                  </a:ext>
                </a:extLst>
              </p:cNvPr>
              <p:cNvSpPr txBox="1"/>
              <p:nvPr/>
            </p:nvSpPr>
            <p:spPr>
              <a:xfrm>
                <a:off x="6062547" y="5778205"/>
                <a:ext cx="2802104" cy="1037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s-C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s-CL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36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CC4D0E-F408-E951-0AAB-CE5D12122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547" y="5778205"/>
                <a:ext cx="2802104" cy="103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F25F6EC-14D1-4FD8-3FBD-113053A22034}"/>
                  </a:ext>
                </a:extLst>
              </p:cNvPr>
              <p:cNvSpPr txBox="1"/>
              <p:nvPr/>
            </p:nvSpPr>
            <p:spPr>
              <a:xfrm>
                <a:off x="5609274" y="2932283"/>
                <a:ext cx="6420350" cy="114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L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CL" sz="32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L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L" sz="3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L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CL" sz="3200" dirty="0" err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32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CL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s-C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s-CL" sz="320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F25F6EC-14D1-4FD8-3FBD-113053A2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74" y="2932283"/>
                <a:ext cx="6420350" cy="1144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70B29-07C0-3962-D40B-61E0A127CFF1}"/>
                  </a:ext>
                </a:extLst>
              </p:cNvPr>
              <p:cNvSpPr txBox="1"/>
              <p:nvPr/>
            </p:nvSpPr>
            <p:spPr>
              <a:xfrm>
                <a:off x="1197006" y="6101108"/>
                <a:ext cx="3187155" cy="591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20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i="1" dirty="0" err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L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s-C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z="3200" i="0" dirty="0" err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L" sz="320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70B29-07C0-3962-D40B-61E0A127C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06" y="6101108"/>
                <a:ext cx="3187155" cy="591829"/>
              </a:xfrm>
              <a:prstGeom prst="rect">
                <a:avLst/>
              </a:prstGeom>
              <a:blipFill>
                <a:blip r:embed="rId5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3E1D8FE-6903-1B8D-FCE8-0EA14CDD381A}"/>
                  </a:ext>
                </a:extLst>
              </p:cNvPr>
              <p:cNvSpPr txBox="1"/>
              <p:nvPr/>
            </p:nvSpPr>
            <p:spPr>
              <a:xfrm>
                <a:off x="1585349" y="5308502"/>
                <a:ext cx="2295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CL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CL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s-CL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CL" sz="2800" i="1"/>
                  <a:t> 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3E1D8FE-6903-1B8D-FCE8-0EA14CDD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349" y="5308502"/>
                <a:ext cx="229505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3D9E91E-5C34-CD66-5225-F14F782ED5C9}"/>
                  </a:ext>
                </a:extLst>
              </p:cNvPr>
              <p:cNvSpPr txBox="1"/>
              <p:nvPr/>
            </p:nvSpPr>
            <p:spPr>
              <a:xfrm>
                <a:off x="5726683" y="4447866"/>
                <a:ext cx="4266032" cy="114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s-C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s-CL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⟨"/>
                          <m:endChr m:val="⟩"/>
                          <m:ctrlPr>
                            <a:rPr lang="es-C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CL" sz="32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CL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CL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L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s-C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32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3D9E91E-5C34-CD66-5225-F14F782E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683" y="4447866"/>
                <a:ext cx="4266032" cy="114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>
            <a:extLst>
              <a:ext uri="{FF2B5EF4-FFF2-40B4-BE49-F238E27FC236}">
                <a16:creationId xmlns:a16="http://schemas.microsoft.com/office/drawing/2014/main" id="{9C59797D-4E24-820B-8F2A-2BA200BAE2F4}"/>
              </a:ext>
            </a:extLst>
          </p:cNvPr>
          <p:cNvGrpSpPr/>
          <p:nvPr/>
        </p:nvGrpSpPr>
        <p:grpSpPr>
          <a:xfrm>
            <a:off x="681307" y="2954487"/>
            <a:ext cx="4381993" cy="2057566"/>
            <a:chOff x="681307" y="2954487"/>
            <a:chExt cx="4381993" cy="2057566"/>
          </a:xfrm>
        </p:grpSpPr>
        <p:sp>
          <p:nvSpPr>
            <p:cNvPr id="4" name="Cilindro 7">
              <a:extLst>
                <a:ext uri="{FF2B5EF4-FFF2-40B4-BE49-F238E27FC236}">
                  <a16:creationId xmlns:a16="http://schemas.microsoft.com/office/drawing/2014/main" id="{5015DC9D-B523-09BD-C486-E2F1F5F0C117}"/>
                </a:ext>
              </a:extLst>
            </p:cNvPr>
            <p:cNvSpPr/>
            <p:nvPr/>
          </p:nvSpPr>
          <p:spPr>
            <a:xfrm rot="5400000">
              <a:off x="1985519" y="1650275"/>
              <a:ext cx="1227596" cy="3836019"/>
            </a:xfrm>
            <a:prstGeom prst="can">
              <a:avLst>
                <a:gd name="adj" fmla="val 38626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A70407A-73EC-3FA2-637B-6AD43387C63C}"/>
                </a:ext>
              </a:extLst>
            </p:cNvPr>
            <p:cNvSpPr/>
            <p:nvPr/>
          </p:nvSpPr>
          <p:spPr>
            <a:xfrm rot="5400000">
              <a:off x="2366919" y="2804785"/>
              <a:ext cx="178882" cy="3173662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02CF1A1F-E1C5-8670-DF88-429842753D03}"/>
                    </a:ext>
                  </a:extLst>
                </p:cNvPr>
                <p:cNvSpPr txBox="1"/>
                <p:nvPr/>
              </p:nvSpPr>
              <p:spPr>
                <a:xfrm>
                  <a:off x="1811606" y="4488833"/>
                  <a:ext cx="15754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</m:t>
                      </m:r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𝛥</m:t>
                      </m:r>
                      <m:r>
                        <a:rPr kumimoji="0" lang="es-CL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</m:oMath>
                  </a14:m>
                  <a:r>
                    <a:rPr kumimoji="0" lang="es-CL" sz="28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endParaRPr lang="es-CL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02CF1A1F-E1C5-8670-DF88-429842753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606" y="4488833"/>
                  <a:ext cx="157542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493D46FF-2092-F0E3-1FFB-F1B016E79AF7}"/>
                    </a:ext>
                  </a:extLst>
                </p:cNvPr>
                <p:cNvSpPr txBox="1"/>
                <p:nvPr/>
              </p:nvSpPr>
              <p:spPr>
                <a:xfrm>
                  <a:off x="3487879" y="3285775"/>
                  <a:ext cx="157542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s-CL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lang="es-CL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493D46FF-2092-F0E3-1FFB-F1B016E79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879" y="3285775"/>
                  <a:ext cx="157542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B3AE44-48BC-047D-D091-5CCF1D70458C}"/>
              </a:ext>
            </a:extLst>
          </p:cNvPr>
          <p:cNvSpPr txBox="1"/>
          <p:nvPr/>
        </p:nvSpPr>
        <p:spPr>
          <a:xfrm>
            <a:off x="9406795" y="5819851"/>
            <a:ext cx="2399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800"/>
              <a:t>Presión de</a:t>
            </a:r>
            <a:endParaRPr lang="es-CL" sz="2800"/>
          </a:p>
          <a:p>
            <a:pPr algn="ctr"/>
            <a:r>
              <a:rPr lang="en-CL" sz="280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59842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9" grpId="0"/>
      <p:bldP spid="7" grpId="0"/>
      <p:bldP spid="1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Presión de Radiación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51384" y="1628800"/>
            <a:ext cx="444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/>
              <a:t>Presi</a:t>
            </a:r>
            <a:r>
              <a:rPr lang="es-ES" sz="2800" b="1" err="1"/>
              <a:t>ón</a:t>
            </a:r>
            <a:r>
              <a:rPr lang="es-ES" sz="2800" b="1"/>
              <a:t> de Radiación normal</a:t>
            </a:r>
            <a:endParaRPr lang="es-ES_tradnl" sz="2800" b="1"/>
          </a:p>
        </p:txBody>
      </p:sp>
      <p:grpSp>
        <p:nvGrpSpPr>
          <p:cNvPr id="25" name="Agrupar 24"/>
          <p:cNvGrpSpPr/>
          <p:nvPr/>
        </p:nvGrpSpPr>
        <p:grpSpPr>
          <a:xfrm>
            <a:off x="345655" y="4019376"/>
            <a:ext cx="6051671" cy="2613980"/>
            <a:chOff x="345655" y="4019376"/>
            <a:chExt cx="6051671" cy="2613980"/>
          </a:xfrm>
        </p:grpSpPr>
        <p:sp>
          <p:nvSpPr>
            <p:cNvPr id="7" name="Cubo 6"/>
            <p:cNvSpPr/>
            <p:nvPr/>
          </p:nvSpPr>
          <p:spPr>
            <a:xfrm rot="5400000" flipH="1">
              <a:off x="2854375" y="3708612"/>
              <a:ext cx="1836204" cy="4013284"/>
            </a:xfrm>
            <a:prstGeom prst="cube">
              <a:avLst>
                <a:gd name="adj" fmla="val 81991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>
              <a:innerShdw blurRad="1270000" dist="381000" dir="1074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3201195" y="4122761"/>
              <a:ext cx="3196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Material Absorbente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345655" y="4797152"/>
              <a:ext cx="1853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Onda Plana</a:t>
              </a:r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1880" y="4019376"/>
              <a:ext cx="1862109" cy="1857896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C6322CB-54E4-1A18-6A9E-75A5C4A8EC72}"/>
              </a:ext>
            </a:extLst>
          </p:cNvPr>
          <p:cNvGrpSpPr/>
          <p:nvPr/>
        </p:nvGrpSpPr>
        <p:grpSpPr>
          <a:xfrm>
            <a:off x="6286656" y="1270534"/>
            <a:ext cx="5559689" cy="4316932"/>
            <a:chOff x="6410047" y="1304289"/>
            <a:chExt cx="5559689" cy="4316932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10047" y="1817904"/>
              <a:ext cx="5559689" cy="3803317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C94B9DC-0908-6C79-2570-91A59B918BFF}"/>
                </a:ext>
              </a:extLst>
            </p:cNvPr>
            <p:cNvSpPr txBox="1"/>
            <p:nvPr/>
          </p:nvSpPr>
          <p:spPr>
            <a:xfrm>
              <a:off x="8455058" y="1304289"/>
              <a:ext cx="2898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Material reflejante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525335-2BB9-2B3C-4BC3-2577D6977539}"/>
                  </a:ext>
                </a:extLst>
              </p:cNvPr>
              <p:cNvSpPr txBox="1"/>
              <p:nvPr/>
            </p:nvSpPr>
            <p:spPr>
              <a:xfrm>
                <a:off x="10362373" y="5476629"/>
                <a:ext cx="1667251" cy="1156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40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525335-2BB9-2B3C-4BC3-2577D697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373" y="5476629"/>
                <a:ext cx="1667251" cy="1156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CC4D0E-F408-E951-0AAB-CE5D12122D74}"/>
                  </a:ext>
                </a:extLst>
              </p:cNvPr>
              <p:cNvSpPr txBox="1"/>
              <p:nvPr/>
            </p:nvSpPr>
            <p:spPr>
              <a:xfrm>
                <a:off x="564101" y="2509482"/>
                <a:ext cx="2295052" cy="1152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L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es-CL" sz="400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8CC4D0E-F408-E951-0AAB-CE5D12122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1" y="2509482"/>
                <a:ext cx="2295052" cy="1152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B363849-89D9-ED53-5848-FEDFBCBF0E6A}"/>
                  </a:ext>
                </a:extLst>
              </p:cNvPr>
              <p:cNvSpPr txBox="1"/>
              <p:nvPr/>
            </p:nvSpPr>
            <p:spPr>
              <a:xfrm>
                <a:off x="3060507" y="2511982"/>
                <a:ext cx="892937" cy="115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CL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400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B363849-89D9-ED53-5848-FEDFBCBF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507" y="2511982"/>
                <a:ext cx="892937" cy="1152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6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C4BD4-3CAE-4FAD-880E-B99B32A3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err="1"/>
              <a:t>Momentum</a:t>
            </a:r>
            <a:r>
              <a:rPr lang="es-ES_tradnl" b="1"/>
              <a:t> en  OEM</a:t>
            </a:r>
            <a:endParaRPr lang="es-CL"/>
          </a:p>
        </p:txBody>
      </p:sp>
      <p:pic>
        <p:nvPicPr>
          <p:cNvPr id="1026" name="Picture 2" descr="Estela y cola del cometa">
            <a:extLst>
              <a:ext uri="{FF2B5EF4-FFF2-40B4-BE49-F238E27FC236}">
                <a16:creationId xmlns:a16="http://schemas.microsoft.com/office/drawing/2014/main" id="{FB8623FF-83C7-42BC-964E-D46CC842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215" y="1082866"/>
            <a:ext cx="3694956" cy="46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etas">
            <a:extLst>
              <a:ext uri="{FF2B5EF4-FFF2-40B4-BE49-F238E27FC236}">
                <a16:creationId xmlns:a16="http://schemas.microsoft.com/office/drawing/2014/main" id="{91C27A66-C5D5-469E-A4BB-FA5FB13E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8" y="1520787"/>
            <a:ext cx="688885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D908C8-2443-0F48-BE6D-29CFD27CE3B5}"/>
              </a:ext>
            </a:extLst>
          </p:cNvPr>
          <p:cNvSpPr txBox="1"/>
          <p:nvPr/>
        </p:nvSpPr>
        <p:spPr>
          <a:xfrm>
            <a:off x="292380" y="5992093"/>
            <a:ext cx="536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=_eVYHs9s4E4</a:t>
            </a:r>
          </a:p>
        </p:txBody>
      </p:sp>
    </p:spTree>
    <p:extLst>
      <p:ext uri="{BB962C8B-B14F-4D97-AF65-F5344CB8AC3E}">
        <p14:creationId xmlns:p14="http://schemas.microsoft.com/office/powerpoint/2010/main" val="141638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005FA-7E18-3F38-F2A9-CCA23607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propuesto 3.1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B64631B-3CB1-8B99-337B-E3F501943297}"/>
                  </a:ext>
                </a:extLst>
              </p:cNvPr>
              <p:cNvSpPr txBox="1"/>
              <p:nvPr/>
            </p:nvSpPr>
            <p:spPr>
              <a:xfrm>
                <a:off x="263352" y="1268759"/>
                <a:ext cx="11737304" cy="5146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:r>
                  <a:rPr lang="es-ES"/>
                  <a:t>El promedio temporal del vector de </a:t>
                </a:r>
                <a:r>
                  <a:rPr lang="es-ES" err="1"/>
                  <a:t>Poynting</a:t>
                </a:r>
                <a:r>
                  <a:rPr lang="es-ES"/>
                  <a:t> de una Onda Electromagnética (OEM) plana, correspondiente al color verde (longitud de onda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= 550 [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/>
                  <a:t>) y viajando en el vacío es: </a:t>
                </a:r>
              </a:p>
              <a:p>
                <a:pPr algn="just"/>
                <a:endParaRPr lang="es-ES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=50 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𝑚𝑊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/>
              </a:p>
              <a:p>
                <a:pPr algn="just"/>
                <a:endParaRPr lang="es-ES"/>
              </a:p>
              <a:p>
                <a:pPr marL="0" indent="0" algn="just">
                  <a:buNone/>
                </a:pPr>
                <a:r>
                  <a:rPr lang="es-ES"/>
                  <a:t>El campo magnético asociado la onda, está orientado a lo largo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L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ES"/>
                  <a:t>.</a:t>
                </a:r>
              </a:p>
              <a:p>
                <a:pPr algn="just"/>
                <a:endParaRPr lang="es-ES"/>
              </a:p>
              <a:p>
                <a:pPr marL="0" indent="0" algn="just">
                  <a:buNone/>
                </a:pPr>
                <a:r>
                  <a:rPr lang="es-ES"/>
                  <a:t>a) Determine la dirección y magnitud el campo eléctrico.</a:t>
                </a:r>
              </a:p>
              <a:p>
                <a:pPr algn="just"/>
                <a:endParaRPr lang="es-ES"/>
              </a:p>
              <a:p>
                <a:pPr algn="just"/>
                <a:r>
                  <a:rPr lang="es-ES"/>
                  <a:t>b) Si la amplitud del campo es instantáneamente máxima en el origen de coordenadas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s-ES"/>
                  <a:t>), para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/>
                  <a:t>. Escriba una relación que represente el campo eléctrico empleando la función correspondiente, use solo valores numéricos y las variables asociadas al tiempo t y coordenadas espaciales (posiciones: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/>
                  <a:t>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/>
                  <a:t>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ES"/>
                  <a:t> “y” direcciones: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s-ES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s-ES"/>
                  <a:t> 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s-ES"/>
                  <a:t>).</a:t>
                </a:r>
              </a:p>
              <a:p>
                <a:pPr algn="just"/>
                <a:endParaRPr lang="es-ES"/>
              </a:p>
              <a:p>
                <a:pPr marL="0" indent="0" algn="just">
                  <a:buNone/>
                </a:pPr>
                <a:r>
                  <a:rPr lang="es-ES"/>
                  <a:t>c) Para la OEM descrita, determine la fuerza producida por la radiación en una superficie plana perfectamente reflectante de 1 </a:t>
                </a:r>
                <a14:m>
                  <m:oMath xmlns:m="http://schemas.openxmlformats.org/officeDocument/2006/math">
                    <m:r>
                      <a:rPr lang="es-CL" b="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CL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C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/>
                  <a:t> orientada con su normal en eje y.</a:t>
                </a:r>
              </a:p>
              <a:p>
                <a:pPr algn="just"/>
                <a:endParaRPr lang="es-ES"/>
              </a:p>
              <a:p>
                <a:pPr marL="0" indent="0" algn="just">
                  <a:buNone/>
                </a:pPr>
                <a:r>
                  <a:rPr lang="es-ES"/>
                  <a:t>d) ¿Cuánto valdría la fuerza sobre ella si la normal de la superficie estuviera orientada en el eje x?</a:t>
                </a:r>
                <a:endParaRPr lang="es-CL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B64631B-3CB1-8B99-337B-E3F501943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268759"/>
                <a:ext cx="11737304" cy="5146665"/>
              </a:xfrm>
              <a:prstGeom prst="rect">
                <a:avLst/>
              </a:prstGeom>
              <a:blipFill>
                <a:blip r:embed="rId2"/>
                <a:stretch>
                  <a:fillRect l="-415" t="-592" r="-415" b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4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Ejercicio propuesto 3.2</a:t>
            </a:r>
            <a:endParaRPr lang="es-ES_tradnl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550776" y="1378226"/>
                <a:ext cx="11090448" cy="4798737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s-ES_tradnl" sz="2600"/>
                  <a:t>Una OEM plana, polarizada en la dirección</a:t>
                </a:r>
                <a:r>
                  <a:rPr lang="es-ES" sz="2600"/>
                  <a:t> </a:t>
                </a:r>
                <a14:m>
                  <m:oMath xmlns:m="http://schemas.openxmlformats.org/officeDocument/2006/math">
                    <m:r>
                      <a:rPr lang="es-ES" sz="2600" b="0" i="1" dirty="0" smtClean="0">
                        <a:latin typeface="Cambria Math" charset="0"/>
                      </a:rPr>
                      <m:t>𝑥</m:t>
                    </m:r>
                    <m:r>
                      <a:rPr lang="es-ES" sz="2600" b="0" i="1" dirty="0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s-ES" sz="2600"/>
                  <a:t> con frecuencia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latin typeface="Cambria Math" charset="0"/>
                      </a:rPr>
                      <m:t>2</m:t>
                    </m:r>
                    <m:r>
                      <a:rPr lang="es-CL" sz="2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600" i="1" dirty="0" smtClean="0">
                        <a:latin typeface="Cambria Math" charset="0"/>
                      </a:rPr>
                      <m:t>5</m:t>
                    </m:r>
                    <m:r>
                      <a:rPr lang="es-ES" sz="2600" b="0" i="1" dirty="0" smtClean="0">
                        <a:latin typeface="Cambria Math" charset="0"/>
                      </a:rPr>
                      <m:t>×</m:t>
                    </m:r>
                    <m:r>
                      <a:rPr lang="es-ES" sz="2600" i="1" dirty="0" smtClean="0">
                        <a:latin typeface="Cambria Math" charset="0"/>
                      </a:rPr>
                      <m:t>10</m:t>
                    </m:r>
                    <m:r>
                      <a:rPr lang="es-ES" sz="2600" i="1" baseline="30000" dirty="0" smtClean="0">
                        <a:latin typeface="Cambria Math" charset="0"/>
                      </a:rPr>
                      <m:t>9</m:t>
                    </m:r>
                    <m:r>
                      <a:rPr lang="es-CL" sz="2600" b="0" i="1" baseline="3000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2600" b="0" i="1" dirty="0" smtClean="0">
                        <a:latin typeface="Cambria Math" charset="0"/>
                      </a:rPr>
                      <m:t>h</m:t>
                    </m:r>
                    <m:r>
                      <a:rPr lang="es-ES" sz="2600" i="1" dirty="0" smtClean="0">
                        <a:latin typeface="Cambria Math" charset="0"/>
                      </a:rPr>
                      <m:t>𝑧</m:t>
                    </m:r>
                    <m:r>
                      <a:rPr lang="es-CL" sz="26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sz="2600"/>
                  <a:t>, se propaga en el vacío a lo largo de la dirección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latin typeface="Cambria Math" charset="0"/>
                      </a:rPr>
                      <m:t>–</m:t>
                    </m:r>
                    <m:r>
                      <a:rPr lang="es-ES" sz="2600" i="1" dirty="0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s-ES" sz="2600"/>
                  <a:t>, portando una energía de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latin typeface="Cambria Math" charset="0"/>
                      </a:rPr>
                      <m:t>1</m:t>
                    </m:r>
                    <m:r>
                      <a:rPr lang="es-CL" sz="2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600" i="1" dirty="0" smtClean="0">
                        <a:latin typeface="Cambria Math" charset="0"/>
                      </a:rPr>
                      <m:t>5</m:t>
                    </m:r>
                    <m:r>
                      <a:rPr lang="es-CL" sz="26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2600" i="1" dirty="0" smtClean="0">
                        <a:latin typeface="Cambria Math" charset="0"/>
                      </a:rPr>
                      <m:t>𝐽</m:t>
                    </m:r>
                    <m:r>
                      <a:rPr lang="es-CL" sz="26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sz="2600"/>
                  <a:t> por segundo y por metro cuadrado.</a:t>
                </a:r>
              </a:p>
              <a:p>
                <a:pPr marL="0" indent="0">
                  <a:buNone/>
                </a:pPr>
                <a:endParaRPr lang="es-ES" sz="2600"/>
              </a:p>
              <a:p>
                <a:r>
                  <a:rPr lang="es-ES" sz="2600"/>
                  <a:t>Dibuje </a:t>
                </a:r>
                <a:r>
                  <a:rPr lang="es-ES" sz="2600" b="1"/>
                  <a:t>E</a:t>
                </a:r>
                <a:r>
                  <a:rPr lang="es-ES" sz="2600"/>
                  <a:t>, </a:t>
                </a:r>
                <a:r>
                  <a:rPr lang="es-ES" sz="2600" b="1"/>
                  <a:t>B</a:t>
                </a:r>
                <a:r>
                  <a:rPr lang="es-ES" sz="2600"/>
                  <a:t> y </a:t>
                </a:r>
                <a:r>
                  <a:rPr lang="es-ES" sz="2600" b="1"/>
                  <a:t>k</a:t>
                </a:r>
                <a:r>
                  <a:rPr lang="es-ES" sz="2600"/>
                  <a:t>.</a:t>
                </a:r>
              </a:p>
              <a:p>
                <a:r>
                  <a:rPr lang="es-ES" sz="2600"/>
                  <a:t>Encuentre numéricamente </a:t>
                </a:r>
                <a:r>
                  <a:rPr lang="es-ES" sz="2600" b="1"/>
                  <a:t>E</a:t>
                </a:r>
                <a:r>
                  <a:rPr lang="es-ES" sz="2600"/>
                  <a:t>, </a:t>
                </a:r>
                <a:r>
                  <a:rPr lang="es-ES" sz="2600" b="1"/>
                  <a:t>B</a:t>
                </a:r>
                <a:r>
                  <a:rPr lang="es-ES" sz="2600"/>
                  <a:t> y </a:t>
                </a:r>
                <a:r>
                  <a:rPr lang="es-ES" sz="2600" b="1"/>
                  <a:t>k</a:t>
                </a:r>
                <a:r>
                  <a:rPr lang="es-ES" sz="2600"/>
                  <a:t>.</a:t>
                </a:r>
              </a:p>
              <a:p>
                <a:r>
                  <a:rPr lang="es-ES" sz="2600"/>
                  <a:t>Encuentre la dirección de la aceleración para una partícula cargada (</a:t>
                </a:r>
                <a:r>
                  <a:rPr lang="es-ES" sz="2600" b="1" err="1"/>
                  <a:t>v</a:t>
                </a:r>
                <a:r>
                  <a:rPr lang="es-ES" sz="2600" b="1" baseline="-25000" err="1"/>
                  <a:t>o</a:t>
                </a:r>
                <a:r>
                  <a:rPr lang="es-ES" sz="2600" b="1"/>
                  <a:t>=0</a:t>
                </a:r>
                <a:r>
                  <a:rPr lang="es-ES" sz="2600"/>
                  <a:t>) en presencia de la OEM.</a:t>
                </a:r>
                <a:endParaRPr lang="es-ES_tradnl" sz="260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76" y="1378226"/>
                <a:ext cx="11090448" cy="4798737"/>
              </a:xfrm>
              <a:blipFill>
                <a:blip r:embed="rId3"/>
                <a:stretch>
                  <a:fillRect l="-989" t="-1906" r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9DCB44F-C0C6-4606-AB0E-008D4457644C}"/>
                  </a:ext>
                </a:extLst>
              </p:cNvPr>
              <p:cNvSpPr txBox="1"/>
              <p:nvPr/>
            </p:nvSpPr>
            <p:spPr>
              <a:xfrm>
                <a:off x="9480376" y="5957808"/>
                <a:ext cx="227863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  <m:f>
                        <m:f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9DCB44F-C0C6-4606-AB0E-008D44576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5957808"/>
                <a:ext cx="2278637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6060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3230</TotalTime>
  <Words>1891</Words>
  <Application>Microsoft Macintosh PowerPoint</Application>
  <PresentationFormat>Panorámica</PresentationFormat>
  <Paragraphs>285</Paragraphs>
  <Slides>37</Slides>
  <Notes>6</Notes>
  <HiddenSlides>6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Times</vt:lpstr>
      <vt:lpstr>Tema de Office</vt:lpstr>
      <vt:lpstr>FIS140: Física General IV</vt:lpstr>
      <vt:lpstr>Momentum en OEMs</vt:lpstr>
      <vt:lpstr>Intensidad en Ondas Esféricas </vt:lpstr>
      <vt:lpstr>Intensidad en Ondas Esféricas </vt:lpstr>
      <vt:lpstr>Presión de Radiación</vt:lpstr>
      <vt:lpstr>Presión de Radiación</vt:lpstr>
      <vt:lpstr>Momentum en  OEM</vt:lpstr>
      <vt:lpstr>Ejercicio propuesto 3.1</vt:lpstr>
      <vt:lpstr>Ejercicio propuesto 3.2</vt:lpstr>
      <vt:lpstr>Ejercicio propuesto 3.3</vt:lpstr>
      <vt:lpstr>Polarización y naturaleza de la luz.</vt:lpstr>
      <vt:lpstr>Tipos de Polarización de las OEM</vt:lpstr>
      <vt:lpstr>Polarización de la luz</vt:lpstr>
      <vt:lpstr>Filtro Polarizador (I)</vt:lpstr>
      <vt:lpstr>Filtro Polarizador (II): Ley de Malus</vt:lpstr>
      <vt:lpstr>Filtro Polarizador (II): Ley de Malus</vt:lpstr>
      <vt:lpstr>Aplicación: Lentes de sol polarizados</vt:lpstr>
      <vt:lpstr>Aplicación: Pantalla de TV </vt:lpstr>
      <vt:lpstr>Aplicación: Polarización por Reflejo</vt:lpstr>
      <vt:lpstr>Resumiendo</vt:lpstr>
      <vt:lpstr>Ejercicio propuesto 4.1</vt:lpstr>
      <vt:lpstr>Ejercicio propuesto 4.1</vt:lpstr>
      <vt:lpstr>Naturaleza de la Luz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Principio de Fermat</vt:lpstr>
      <vt:lpstr>Dispersión </vt:lpstr>
      <vt:lpstr>Dispersión </vt:lpstr>
      <vt:lpstr>Ejercicio propuesto 4.2</vt:lpstr>
      <vt:lpstr>Formación de imágenes</vt:lpstr>
      <vt:lpstr>Formación de imágenes</vt:lpstr>
      <vt:lpstr>Reflexión en superficie plana</vt:lpstr>
      <vt:lpstr>Reflexión en superficie plana</vt:lpstr>
      <vt:lpstr>Regla de signos ( importante para interfases curvas que no veremos este semestre !)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Ecuaciones de Maxwell</dc:title>
  <dc:creator>cesarprofis@gmail.com</dc:creator>
  <cp:lastModifiedBy>Cesar Nunez</cp:lastModifiedBy>
  <cp:revision>7</cp:revision>
  <dcterms:created xsi:type="dcterms:W3CDTF">2016-03-09T18:34:29Z</dcterms:created>
  <dcterms:modified xsi:type="dcterms:W3CDTF">2025-08-11T22:22:44Z</dcterms:modified>
</cp:coreProperties>
</file>